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6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652F42-8DCD-49E6-BF1A-B5049103D5F6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86FBF-7B1A-4845-B240-FAD29174B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124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BD5C6-BC37-B6D0-9EA2-3BD15F3DA1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E2DBBE-40E5-6315-F733-61A713BAE2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3CB38-423F-5A44-EB96-9898C8495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3AD2-EE51-4E62-996C-16F4FCDBFCB6}" type="datetimeFigureOut">
              <a:rPr lang="en-IN" smtClean="0"/>
              <a:t>08-09-2025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6047F-A3B5-ED8E-A3D4-4658A766C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1CC515-DAE4-EA06-DC29-AE3512833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5C68-D227-4F2B-BA03-A7191F02D6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83831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2F934-A638-5E9F-D9B2-287E0279D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7D6935-3C1E-C78C-908B-CC710792D3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E104A9-6499-9BE4-1013-0C204DABF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3AD2-EE51-4E62-996C-16F4FCDBFCB6}" type="datetimeFigureOut">
              <a:rPr lang="en-IN" smtClean="0"/>
              <a:t>08-09-2025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06BB0E-26EE-B7D0-D252-5D2715D8A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8E9E7A-9258-CBCC-71A8-F1EF8A277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5C68-D227-4F2B-BA03-A7191F02D6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75742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F526C6-9A5A-D98E-36BF-24F6C1AEF8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046F09-56D6-54C5-51B7-E46DEC40FA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59A5-93BB-3D07-7EE0-1FADCE4B6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3AD2-EE51-4E62-996C-16F4FCDBFCB6}" type="datetimeFigureOut">
              <a:rPr lang="en-IN" smtClean="0"/>
              <a:t>08-09-2025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D9976-41A5-0BFF-9CFA-EB833E0DB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67BDF-9B8B-AC63-1372-08A92F9A3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5C68-D227-4F2B-BA03-A7191F02D6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08416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10A3D-4144-5628-0A9D-FB73D273E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08866-6ADF-AE57-C442-DD55E86AC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DF3555-AA4F-2177-6AE0-0E8E69121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3AD2-EE51-4E62-996C-16F4FCDBFCB6}" type="datetimeFigureOut">
              <a:rPr lang="en-IN" smtClean="0"/>
              <a:t>08-09-2025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24E7FE-8332-E24B-F1C1-140819E0B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C21392-A349-7E13-B337-71AC19CF2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5C68-D227-4F2B-BA03-A7191F02D6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63766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1877F-3137-6226-24DF-A40C21757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629FF8-7530-5432-097E-296AE2475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555EE1-BE01-2400-5AEA-06C354AA7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3AD2-EE51-4E62-996C-16F4FCDBFCB6}" type="datetimeFigureOut">
              <a:rPr lang="en-IN" smtClean="0"/>
              <a:t>08-09-2025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3C269-7034-53D1-A808-2B18E9FC3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F024C-B8C4-BB3E-2529-5DB8C4DF1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5C68-D227-4F2B-BA03-A7191F02D6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71255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0C837-C4DF-25F4-C31D-43F4B26D1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5C773-2826-B9ED-4165-D3BEE4AF61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E0C276-43FB-AE67-6EF7-2717264E6E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9DFC94-3CD2-79C7-5351-F7F3C64F6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3AD2-EE51-4E62-996C-16F4FCDBFCB6}" type="datetimeFigureOut">
              <a:rPr lang="en-IN" smtClean="0"/>
              <a:t>08-09-2025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9C234-F789-4FB2-0043-787C3AEB8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8BD7F0-CA0C-04CF-E5F1-EADD764CD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5C68-D227-4F2B-BA03-A7191F02D6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04279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65BB5-5FF2-B1DA-175A-B32E59387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3769B-BA14-1A34-5D3B-C09529A482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47B2D6-F367-723C-6151-A445661163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4725F4-3FC8-A57C-F74F-8745A12C07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10255D-05A4-4C2C-5734-13AF0AAC64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AE25F3-36DE-D657-9A82-940069E64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3AD2-EE51-4E62-996C-16F4FCDBFCB6}" type="datetimeFigureOut">
              <a:rPr lang="en-IN" smtClean="0"/>
              <a:t>08-09-2025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BE9083-23FD-5309-4ADD-0CE4C23D8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DBD74E-478D-B2A8-1DF5-861CC3A3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5C68-D227-4F2B-BA03-A7191F02D6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53928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5D1EF-D5F7-F7BF-C3A3-461D1A88F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8D28CD-6916-7218-B66D-C69953BB6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3AD2-EE51-4E62-996C-16F4FCDBFCB6}" type="datetimeFigureOut">
              <a:rPr lang="en-IN" smtClean="0"/>
              <a:t>08-09-2025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22CE37-B97C-4321-3D37-7624F9550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4EF6A4-C386-BA1F-82AA-C98D77BDA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5C68-D227-4F2B-BA03-A7191F02D6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72278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A681F4-C128-34D5-908A-CFD38A5A5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3AD2-EE51-4E62-996C-16F4FCDBFCB6}" type="datetimeFigureOut">
              <a:rPr lang="en-IN" smtClean="0"/>
              <a:t>08-09-2025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39212C-F7EF-91C9-84B5-B1D5078DC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80E1B4-A468-A4D7-2FEB-0976F898E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5C68-D227-4F2B-BA03-A7191F02D6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8440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FA531-29BF-4DE4-AC9C-B6BFAA469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9E2B4-C705-54B1-4CA1-BAD19EF51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C9DFE-01C0-C93C-DBF0-363E677F80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C78314-094F-633E-C2EC-6E3C4F55D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3AD2-EE51-4E62-996C-16F4FCDBFCB6}" type="datetimeFigureOut">
              <a:rPr lang="en-IN" smtClean="0"/>
              <a:t>08-09-2025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A6C600-A310-3BA6-AA3F-6287B5436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1B9385-843A-E17A-3707-017BD03F2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5C68-D227-4F2B-BA03-A7191F02D6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86641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E0931-1BF5-052A-8B56-D92998F65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5B5540-B2D1-61AE-7CD0-444A09F3F3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41985E-48CE-2E7B-107B-57A45007A5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5FEC62-3C70-0018-F2AE-5FB243D53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3AD2-EE51-4E62-996C-16F4FCDBFCB6}" type="datetimeFigureOut">
              <a:rPr lang="en-IN" smtClean="0"/>
              <a:t>08-09-2025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4187E0-8D4A-56F2-8355-CD4A5FF21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5377E4-2245-4DEE-6B1E-D5633317F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5C68-D227-4F2B-BA03-A7191F02D6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0149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E9D14F-CDB1-9477-5845-DBC981025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AEFA9-AED3-ABB3-1BD4-77B8F1794A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3176C-74D9-C3BA-4ACC-BDD84360CF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03AD2-EE51-4E62-996C-16F4FCDBFCB6}" type="datetimeFigureOut">
              <a:rPr lang="en-IN" smtClean="0"/>
              <a:t>08-09-2025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5413E-6BB7-03E6-130A-C96BE8941A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A142F-D8C1-B521-BC57-3AB4F9E7B7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45C68-D227-4F2B-BA03-A7191F02D6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6927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1.wdp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1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.png"/><Relationship Id="rId10" Type="http://schemas.openxmlformats.org/officeDocument/2006/relationships/image" Target="../media/image31.png"/><Relationship Id="rId4" Type="http://schemas.microsoft.com/office/2007/relationships/hdphoto" Target="../media/hdphoto1.wdp"/><Relationship Id="rId9" Type="http://schemas.openxmlformats.org/officeDocument/2006/relationships/image" Target="../media/image30.png"/><Relationship Id="rId14" Type="http://schemas.openxmlformats.org/officeDocument/2006/relationships/image" Target="../media/image3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microsoft.com/office/2007/relationships/hdphoto" Target="../media/hdphoto1.wdp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2.png"/><Relationship Id="rId9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04DA1B95-4CC5-9C83-2162-6C206AF44B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vydehi school logo">
            <a:extLst>
              <a:ext uri="{FF2B5EF4-FFF2-40B4-BE49-F238E27FC236}">
                <a16:creationId xmlns:a16="http://schemas.microsoft.com/office/drawing/2014/main" id="{E30CA4B4-8FE5-318D-DEBD-8FADC2563F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39330" y="-318613"/>
            <a:ext cx="1928495" cy="1928495"/>
          </a:xfrm>
          <a:prstGeom prst="rect">
            <a:avLst/>
          </a:prstGeom>
        </p:spPr>
      </p:pic>
      <p:sp>
        <p:nvSpPr>
          <p:cNvPr id="16" name="TextBox 2">
            <a:extLst>
              <a:ext uri="{FF2B5EF4-FFF2-40B4-BE49-F238E27FC236}">
                <a16:creationId xmlns:a16="http://schemas.microsoft.com/office/drawing/2014/main" id="{BF2B2A0E-C928-61EC-7AE6-FE14BE200152}"/>
              </a:ext>
            </a:extLst>
          </p:cNvPr>
          <p:cNvSpPr txBox="1"/>
          <p:nvPr/>
        </p:nvSpPr>
        <p:spPr>
          <a:xfrm>
            <a:off x="1198822" y="4493286"/>
            <a:ext cx="2756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400" b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KEERTHANA JAGANNATHAN</a:t>
            </a:r>
          </a:p>
          <a:p>
            <a:pPr algn="ctr"/>
            <a:r>
              <a:rPr lang="en-IN" b="1" dirty="0">
                <a:latin typeface="Times New Roman" panose="02020603050405020304" pitchFamily="18" charset="0"/>
                <a:sym typeface="+mn-ea"/>
              </a:rPr>
              <a:t>Scored</a:t>
            </a:r>
            <a:r>
              <a:rPr lang="en-IN" b="1" i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- </a:t>
            </a:r>
            <a:r>
              <a:rPr lang="en-IN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99 %</a:t>
            </a:r>
          </a:p>
        </p:txBody>
      </p:sp>
      <p:sp>
        <p:nvSpPr>
          <p:cNvPr id="17" name="TextBox 2">
            <a:extLst>
              <a:ext uri="{FF2B5EF4-FFF2-40B4-BE49-F238E27FC236}">
                <a16:creationId xmlns:a16="http://schemas.microsoft.com/office/drawing/2014/main" id="{E0B92C4A-4D14-904B-7E64-EDF77ED390A6}"/>
              </a:ext>
            </a:extLst>
          </p:cNvPr>
          <p:cNvSpPr txBox="1"/>
          <p:nvPr/>
        </p:nvSpPr>
        <p:spPr>
          <a:xfrm>
            <a:off x="5121404" y="3315238"/>
            <a:ext cx="17140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400" b="1" dirty="0">
                <a:latin typeface="Times New Roman" panose="02020603050405020304" pitchFamily="18" charset="0"/>
                <a:ea typeface="Calibri" panose="020F0502020204030204" charset="0"/>
              </a:rPr>
              <a:t>SANATAN GOYAL</a:t>
            </a:r>
          </a:p>
          <a:p>
            <a:pPr algn="ctr"/>
            <a:r>
              <a:rPr lang="en-IN" b="1" dirty="0">
                <a:latin typeface="Times New Roman" panose="02020603050405020304" pitchFamily="18" charset="0"/>
                <a:sym typeface="+mn-ea"/>
              </a:rPr>
              <a:t>Scored</a:t>
            </a:r>
            <a:r>
              <a:rPr lang="en-IN" b="1" i="1" dirty="0">
                <a:latin typeface="Times New Roman" panose="02020603050405020304" pitchFamily="18" charset="0"/>
                <a:ea typeface="Calibri" panose="020F0502020204030204" charset="0"/>
              </a:rPr>
              <a:t>- </a:t>
            </a:r>
            <a:r>
              <a:rPr lang="en-IN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charset="0"/>
              </a:rPr>
              <a:t>97.8 %</a:t>
            </a:r>
          </a:p>
        </p:txBody>
      </p:sp>
      <p:sp>
        <p:nvSpPr>
          <p:cNvPr id="18" name="TextBox 2">
            <a:extLst>
              <a:ext uri="{FF2B5EF4-FFF2-40B4-BE49-F238E27FC236}">
                <a16:creationId xmlns:a16="http://schemas.microsoft.com/office/drawing/2014/main" id="{C10283C7-949B-27D1-D8B4-4EEB67A57219}"/>
              </a:ext>
            </a:extLst>
          </p:cNvPr>
          <p:cNvSpPr txBox="1"/>
          <p:nvPr/>
        </p:nvSpPr>
        <p:spPr>
          <a:xfrm>
            <a:off x="9416127" y="3370339"/>
            <a:ext cx="16488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400" b="1" dirty="0">
                <a:latin typeface="Times New Roman" panose="02020603050405020304" pitchFamily="18" charset="0"/>
                <a:sym typeface="+mn-ea"/>
              </a:rPr>
              <a:t>SHREYA VINOD</a:t>
            </a:r>
          </a:p>
          <a:p>
            <a:pPr algn="ctr"/>
            <a:r>
              <a:rPr lang="en-IN" b="1" dirty="0">
                <a:latin typeface="Times New Roman" panose="02020603050405020304" pitchFamily="18" charset="0"/>
                <a:sym typeface="+mn-ea"/>
              </a:rPr>
              <a:t>Scored</a:t>
            </a:r>
            <a:r>
              <a:rPr lang="en-IN" b="1" i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- </a:t>
            </a:r>
            <a:r>
              <a:rPr lang="en-IN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9</a:t>
            </a:r>
            <a:r>
              <a:rPr lang="en-IN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charset="0"/>
              </a:rPr>
              <a:t>7.8</a:t>
            </a:r>
            <a:r>
              <a:rPr lang="en-IN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 %</a:t>
            </a:r>
          </a:p>
        </p:txBody>
      </p:sp>
      <p:sp>
        <p:nvSpPr>
          <p:cNvPr id="19" name="TextBox 2">
            <a:extLst>
              <a:ext uri="{FF2B5EF4-FFF2-40B4-BE49-F238E27FC236}">
                <a16:creationId xmlns:a16="http://schemas.microsoft.com/office/drawing/2014/main" id="{84E14D80-8A29-3224-38EC-24A43907701A}"/>
              </a:ext>
            </a:extLst>
          </p:cNvPr>
          <p:cNvSpPr txBox="1"/>
          <p:nvPr/>
        </p:nvSpPr>
        <p:spPr>
          <a:xfrm>
            <a:off x="4783423" y="5932821"/>
            <a:ext cx="25728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400" b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CHEEDELLA SAI HANEESH</a:t>
            </a:r>
          </a:p>
          <a:p>
            <a:pPr algn="ctr"/>
            <a:r>
              <a:rPr lang="en-IN" b="1" dirty="0">
                <a:latin typeface="Times New Roman" panose="02020603050405020304" pitchFamily="18" charset="0"/>
                <a:sym typeface="+mn-ea"/>
              </a:rPr>
              <a:t>Scored</a:t>
            </a:r>
            <a:r>
              <a:rPr lang="en-IN" b="1" i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- </a:t>
            </a:r>
            <a:r>
              <a:rPr lang="en-IN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9</a:t>
            </a:r>
            <a:r>
              <a:rPr lang="en-IN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charset="0"/>
              </a:rPr>
              <a:t>7.2</a:t>
            </a:r>
            <a:r>
              <a:rPr lang="en-IN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 %</a:t>
            </a:r>
          </a:p>
        </p:txBody>
      </p:sp>
      <p:sp>
        <p:nvSpPr>
          <p:cNvPr id="20" name="TextBox 2">
            <a:extLst>
              <a:ext uri="{FF2B5EF4-FFF2-40B4-BE49-F238E27FC236}">
                <a16:creationId xmlns:a16="http://schemas.microsoft.com/office/drawing/2014/main" id="{2102D85B-E513-EE4E-A86C-3193D579C43F}"/>
              </a:ext>
            </a:extLst>
          </p:cNvPr>
          <p:cNvSpPr txBox="1"/>
          <p:nvPr/>
        </p:nvSpPr>
        <p:spPr>
          <a:xfrm>
            <a:off x="8993181" y="5939096"/>
            <a:ext cx="247959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400" b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JEYASHREE KEERTHANA </a:t>
            </a:r>
          </a:p>
          <a:p>
            <a:pPr algn="ctr"/>
            <a:r>
              <a:rPr lang="en-IN" sz="1400" b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CHIDAMBARAM</a:t>
            </a:r>
          </a:p>
          <a:p>
            <a:pPr algn="ctr"/>
            <a:r>
              <a:rPr lang="en-IN" b="1" dirty="0">
                <a:latin typeface="Times New Roman" panose="02020603050405020304" pitchFamily="18" charset="0"/>
                <a:sym typeface="+mn-ea"/>
              </a:rPr>
              <a:t>Scored</a:t>
            </a:r>
            <a:r>
              <a:rPr lang="en-IN" b="1" i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- </a:t>
            </a:r>
            <a:r>
              <a:rPr lang="en-IN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9</a:t>
            </a:r>
            <a:r>
              <a:rPr lang="en-IN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charset="0"/>
              </a:rPr>
              <a:t>7.2</a:t>
            </a:r>
            <a:r>
              <a:rPr lang="en-IN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 %</a:t>
            </a:r>
          </a:p>
        </p:txBody>
      </p:sp>
      <p:sp>
        <p:nvSpPr>
          <p:cNvPr id="21" name="AutoShape 4" descr="First Rank 3D Illustrations - Free Download in PNG, glTF">
            <a:extLst>
              <a:ext uri="{FF2B5EF4-FFF2-40B4-BE49-F238E27FC236}">
                <a16:creationId xmlns:a16="http://schemas.microsoft.com/office/drawing/2014/main" id="{20963061-3417-3121-B44E-A02E14FF07C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86296" y="954797"/>
            <a:ext cx="1110344" cy="111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91B525-07E5-1AB1-92DA-C5D5172522E6}"/>
              </a:ext>
            </a:extLst>
          </p:cNvPr>
          <p:cNvSpPr txBox="1"/>
          <p:nvPr/>
        </p:nvSpPr>
        <p:spPr>
          <a:xfrm>
            <a:off x="2063931" y="148046"/>
            <a:ext cx="782900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120" algn="ctr"/>
                <a:tab pos="5730875" algn="r"/>
              </a:tabLst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effectLst/>
                <a:latin typeface="Arial Black" panose="020B0A04020102020204" pitchFamily="34" charset="0"/>
                <a:ea typeface="Calibri" panose="020F0502020204030204" charset="0"/>
                <a:cs typeface="Times New Roman" panose="02020603050405020304" pitchFamily="18" charset="0"/>
              </a:rPr>
              <a:t>VYDEHI SCHOOL OF EXCELLENCE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effectLst/>
              <a:latin typeface="Arial Black" panose="020B0A040201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865120" algn="ctr"/>
                <a:tab pos="5730875" algn="r"/>
              </a:tabLst>
            </a:pPr>
            <a:r>
              <a:rPr kumimoji="0" lang="en-US" altLang="en-US" sz="24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GRADE 10 CBSE RESULT </a:t>
            </a:r>
            <a:r>
              <a:rPr kumimoji="0" lang="en-US" altLang="en-US" sz="2400" b="1" i="1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(2024-25)</a:t>
            </a:r>
            <a:endParaRPr kumimoji="0" lang="en-US" altLang="en-US" sz="2400" b="1" i="0" u="sng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120" algn="ctr"/>
                <a:tab pos="5730875" algn="r"/>
              </a:tabLst>
            </a:pPr>
            <a:r>
              <a:rPr kumimoji="0" lang="en-US" altLang="en-US" sz="24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SCHOOL TOPPERS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22" name="AutoShape 6" descr="First Rank 3D Illustrations - Free Download in PNG, glTF">
            <a:extLst>
              <a:ext uri="{FF2B5EF4-FFF2-40B4-BE49-F238E27FC236}">
                <a16:creationId xmlns:a16="http://schemas.microsoft.com/office/drawing/2014/main" id="{57F74D5D-DEF8-6772-A155-7838658820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3" name="AutoShape 8" descr="First Rank 3D Illustrations - Free Download in PNG, glTF">
            <a:extLst>
              <a:ext uri="{FF2B5EF4-FFF2-40B4-BE49-F238E27FC236}">
                <a16:creationId xmlns:a16="http://schemas.microsoft.com/office/drawing/2014/main" id="{534B3EAB-A91F-5D0E-794E-B86C3C9D02E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F099F4-1F52-DBE2-D8D9-DCC0CD923D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1281" y="2383754"/>
            <a:ext cx="1995360" cy="1980017"/>
          </a:xfrm>
          <a:prstGeom prst="ellipse">
            <a:avLst/>
          </a:prstGeom>
          <a:solidFill>
            <a:srgbClr val="FFC000"/>
          </a:solidFill>
          <a:ln w="28575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C8B30D-811E-C362-D50A-48C44D4A46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66877" y="1560796"/>
            <a:ext cx="1805975" cy="1811646"/>
          </a:xfrm>
          <a:prstGeom prst="ellipse">
            <a:avLst/>
          </a:prstGeom>
          <a:solidFill>
            <a:srgbClr val="FFC000"/>
          </a:solidFill>
          <a:ln w="28575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4BB939-C4F3-8ED8-0F8F-91443160E4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47607" y="1559672"/>
            <a:ext cx="1802968" cy="1811646"/>
          </a:xfrm>
          <a:prstGeom prst="ellipse">
            <a:avLst/>
          </a:prstGeom>
          <a:solidFill>
            <a:srgbClr val="FFC000"/>
          </a:solidFill>
          <a:ln w="28575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F0C8BE-E553-B06D-42F3-A4FAAE24E9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67217" y="4081134"/>
            <a:ext cx="1814896" cy="1811646"/>
          </a:xfrm>
          <a:prstGeom prst="ellipse">
            <a:avLst/>
          </a:prstGeom>
          <a:solidFill>
            <a:srgbClr val="FFC000"/>
          </a:solidFill>
          <a:ln w="28575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9649DE3-FFF1-F653-B779-05F6C1562A5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33068" y="4117820"/>
            <a:ext cx="1799817" cy="1811646"/>
          </a:xfrm>
          <a:prstGeom prst="ellipse">
            <a:avLst/>
          </a:prstGeom>
          <a:solidFill>
            <a:srgbClr val="FFC000"/>
          </a:solidFill>
          <a:ln w="28575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076" y="2383754"/>
            <a:ext cx="905503" cy="11601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096" y="1637837"/>
            <a:ext cx="744760" cy="96870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209" y="1637837"/>
            <a:ext cx="744760" cy="9687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646" y="4072002"/>
            <a:ext cx="720462" cy="102465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293" y="4072002"/>
            <a:ext cx="720462" cy="102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540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vydehi school logo">
            <a:extLst>
              <a:ext uri="{FF2B5EF4-FFF2-40B4-BE49-F238E27FC236}">
                <a16:creationId xmlns:a16="http://schemas.microsoft.com/office/drawing/2014/main" id="{8A890CDD-32DA-6348-2856-F930930DBB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39330" y="-318613"/>
            <a:ext cx="1928495" cy="1928495"/>
          </a:xfrm>
          <a:prstGeom prst="rect">
            <a:avLst/>
          </a:prstGeom>
        </p:spPr>
      </p:pic>
      <p:sp>
        <p:nvSpPr>
          <p:cNvPr id="16" name="TextBox 2">
            <a:extLst>
              <a:ext uri="{FF2B5EF4-FFF2-40B4-BE49-F238E27FC236}">
                <a16:creationId xmlns:a16="http://schemas.microsoft.com/office/drawing/2014/main" id="{6CDEB175-ED5B-3CEC-D3A9-10D3A5CB7B45}"/>
              </a:ext>
            </a:extLst>
          </p:cNvPr>
          <p:cNvSpPr txBox="1"/>
          <p:nvPr/>
        </p:nvSpPr>
        <p:spPr>
          <a:xfrm>
            <a:off x="727447" y="3240401"/>
            <a:ext cx="26383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400" b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GOLLAPALLI SAKETH RAM</a:t>
            </a:r>
          </a:p>
          <a:p>
            <a:pPr algn="ctr"/>
            <a:r>
              <a:rPr lang="en-IN" b="1" dirty="0">
                <a:latin typeface="Times New Roman" panose="02020603050405020304" pitchFamily="18" charset="0"/>
                <a:sym typeface="+mn-ea"/>
              </a:rPr>
              <a:t>Scored</a:t>
            </a:r>
            <a:r>
              <a:rPr lang="en-IN" b="1" i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- </a:t>
            </a:r>
            <a:r>
              <a:rPr lang="en-IN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9</a:t>
            </a:r>
            <a:r>
              <a:rPr lang="en-IN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charset="0"/>
              </a:rPr>
              <a:t>7</a:t>
            </a:r>
            <a:r>
              <a:rPr lang="en-IN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 %</a:t>
            </a:r>
          </a:p>
        </p:txBody>
      </p:sp>
      <p:sp>
        <p:nvSpPr>
          <p:cNvPr id="17" name="TextBox 2">
            <a:extLst>
              <a:ext uri="{FF2B5EF4-FFF2-40B4-BE49-F238E27FC236}">
                <a16:creationId xmlns:a16="http://schemas.microsoft.com/office/drawing/2014/main" id="{04C7C9C1-A693-7FDC-35FC-96EC7C5C1CE8}"/>
              </a:ext>
            </a:extLst>
          </p:cNvPr>
          <p:cNvSpPr txBox="1"/>
          <p:nvPr/>
        </p:nvSpPr>
        <p:spPr>
          <a:xfrm>
            <a:off x="4134594" y="3261360"/>
            <a:ext cx="16488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400" b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SHISHIRA BHAT</a:t>
            </a:r>
          </a:p>
          <a:p>
            <a:pPr algn="ctr"/>
            <a:r>
              <a:rPr lang="en-IN" b="1" dirty="0">
                <a:latin typeface="Times New Roman" panose="02020603050405020304" pitchFamily="18" charset="0"/>
                <a:sym typeface="+mn-ea"/>
              </a:rPr>
              <a:t>Scored</a:t>
            </a:r>
            <a:r>
              <a:rPr lang="en-IN" b="1" i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- </a:t>
            </a:r>
            <a:r>
              <a:rPr lang="en-IN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96</a:t>
            </a:r>
            <a:r>
              <a:rPr lang="en-IN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charset="0"/>
              </a:rPr>
              <a:t>.8</a:t>
            </a:r>
            <a:r>
              <a:rPr lang="en-IN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 %</a:t>
            </a:r>
          </a:p>
        </p:txBody>
      </p:sp>
      <p:sp>
        <p:nvSpPr>
          <p:cNvPr id="18" name="TextBox 2">
            <a:extLst>
              <a:ext uri="{FF2B5EF4-FFF2-40B4-BE49-F238E27FC236}">
                <a16:creationId xmlns:a16="http://schemas.microsoft.com/office/drawing/2014/main" id="{9C9F35A0-42D7-3404-B67E-720285AE18CB}"/>
              </a:ext>
            </a:extLst>
          </p:cNvPr>
          <p:cNvSpPr txBox="1"/>
          <p:nvPr/>
        </p:nvSpPr>
        <p:spPr>
          <a:xfrm>
            <a:off x="6864554" y="3239993"/>
            <a:ext cx="16787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400" b="1" dirty="0">
                <a:latin typeface="Times New Roman" panose="02020603050405020304" pitchFamily="18" charset="0"/>
                <a:sym typeface="+mn-ea"/>
              </a:rPr>
              <a:t>NIDHI AGRAWAL</a:t>
            </a:r>
          </a:p>
          <a:p>
            <a:pPr algn="ctr"/>
            <a:r>
              <a:rPr lang="en-IN" b="1" dirty="0">
                <a:latin typeface="Times New Roman" panose="02020603050405020304" pitchFamily="18" charset="0"/>
                <a:sym typeface="+mn-ea"/>
              </a:rPr>
              <a:t>Scored</a:t>
            </a:r>
            <a:r>
              <a:rPr lang="en-IN" b="1" i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- </a:t>
            </a:r>
            <a:r>
              <a:rPr lang="en-IN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96</a:t>
            </a:r>
            <a:r>
              <a:rPr lang="en-IN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charset="0"/>
              </a:rPr>
              <a:t>.8</a:t>
            </a:r>
            <a:r>
              <a:rPr lang="en-IN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 %</a:t>
            </a:r>
          </a:p>
        </p:txBody>
      </p:sp>
      <p:sp>
        <p:nvSpPr>
          <p:cNvPr id="19" name="TextBox 2">
            <a:extLst>
              <a:ext uri="{FF2B5EF4-FFF2-40B4-BE49-F238E27FC236}">
                <a16:creationId xmlns:a16="http://schemas.microsoft.com/office/drawing/2014/main" id="{61B8E297-27BC-D5A2-046F-804EC6223CD7}"/>
              </a:ext>
            </a:extLst>
          </p:cNvPr>
          <p:cNvSpPr txBox="1"/>
          <p:nvPr/>
        </p:nvSpPr>
        <p:spPr>
          <a:xfrm>
            <a:off x="9311837" y="3228900"/>
            <a:ext cx="22261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400" b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AKILAN SIVAKUMAR V</a:t>
            </a:r>
          </a:p>
          <a:p>
            <a:pPr algn="ctr"/>
            <a:r>
              <a:rPr lang="en-IN" b="1" dirty="0">
                <a:latin typeface="Times New Roman" panose="02020603050405020304" pitchFamily="18" charset="0"/>
                <a:sym typeface="+mn-ea"/>
              </a:rPr>
              <a:t>Scored</a:t>
            </a:r>
            <a:r>
              <a:rPr lang="en-IN" b="1" i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- </a:t>
            </a:r>
            <a:r>
              <a:rPr lang="en-IN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96</a:t>
            </a:r>
            <a:r>
              <a:rPr lang="en-IN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charset="0"/>
              </a:rPr>
              <a:t>.8</a:t>
            </a:r>
            <a:r>
              <a:rPr lang="en-IN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 %</a:t>
            </a:r>
          </a:p>
        </p:txBody>
      </p:sp>
      <p:sp>
        <p:nvSpPr>
          <p:cNvPr id="20" name="TextBox 2">
            <a:extLst>
              <a:ext uri="{FF2B5EF4-FFF2-40B4-BE49-F238E27FC236}">
                <a16:creationId xmlns:a16="http://schemas.microsoft.com/office/drawing/2014/main" id="{508A2438-E51E-9B29-D515-BA68D8C74F04}"/>
              </a:ext>
            </a:extLst>
          </p:cNvPr>
          <p:cNvSpPr txBox="1"/>
          <p:nvPr/>
        </p:nvSpPr>
        <p:spPr>
          <a:xfrm>
            <a:off x="1239506" y="6155114"/>
            <a:ext cx="16488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400" b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SOWMIYA</a:t>
            </a:r>
          </a:p>
          <a:p>
            <a:pPr algn="ctr"/>
            <a:r>
              <a:rPr lang="en-IN" b="1" dirty="0">
                <a:latin typeface="Times New Roman" panose="02020603050405020304" pitchFamily="18" charset="0"/>
                <a:sym typeface="+mn-ea"/>
              </a:rPr>
              <a:t>Scored</a:t>
            </a:r>
            <a:r>
              <a:rPr lang="en-IN" b="1" i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- </a:t>
            </a:r>
            <a:r>
              <a:rPr lang="en-IN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96</a:t>
            </a:r>
            <a:r>
              <a:rPr lang="en-IN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charset="0"/>
              </a:rPr>
              <a:t>.8</a:t>
            </a:r>
            <a:r>
              <a:rPr lang="en-IN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 %</a:t>
            </a:r>
          </a:p>
        </p:txBody>
      </p:sp>
      <p:sp>
        <p:nvSpPr>
          <p:cNvPr id="21" name="AutoShape 4" descr="First Rank 3D Illustrations - Free Download in PNG, glTF">
            <a:extLst>
              <a:ext uri="{FF2B5EF4-FFF2-40B4-BE49-F238E27FC236}">
                <a16:creationId xmlns:a16="http://schemas.microsoft.com/office/drawing/2014/main" id="{9AF74A7C-AF29-11AE-CDC3-AB00FA6647F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86296" y="954797"/>
            <a:ext cx="1110344" cy="111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B59823-BC12-1875-95CC-118CD26D252F}"/>
              </a:ext>
            </a:extLst>
          </p:cNvPr>
          <p:cNvSpPr txBox="1"/>
          <p:nvPr/>
        </p:nvSpPr>
        <p:spPr>
          <a:xfrm>
            <a:off x="2063931" y="148046"/>
            <a:ext cx="782900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120" algn="ctr"/>
                <a:tab pos="5730875" algn="r"/>
              </a:tabLst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effectLst/>
                <a:latin typeface="Arial Black" panose="020B0A04020102020204" pitchFamily="34" charset="0"/>
                <a:ea typeface="Calibri" panose="020F0502020204030204" charset="0"/>
                <a:cs typeface="Times New Roman" panose="02020603050405020304" pitchFamily="18" charset="0"/>
              </a:rPr>
              <a:t>VYDEHI SCHOOL OF EXCELLENCE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effectLst/>
              <a:latin typeface="Arial Black" panose="020B0A040201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865120" algn="ctr"/>
                <a:tab pos="5730875" algn="r"/>
              </a:tabLst>
            </a:pPr>
            <a:r>
              <a:rPr kumimoji="0" lang="en-US" altLang="en-US" sz="24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GRADE 10 CBSE RESULT </a:t>
            </a:r>
            <a:r>
              <a:rPr kumimoji="0" lang="en-US" altLang="en-US" sz="2400" b="1" i="1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(2024-25)</a:t>
            </a:r>
            <a:endParaRPr kumimoji="0" lang="en-US" altLang="en-US" sz="2400" b="1" i="0" u="sng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120" algn="ctr"/>
                <a:tab pos="5730875" algn="r"/>
              </a:tabLst>
            </a:pPr>
            <a:r>
              <a:rPr kumimoji="0" lang="en-US" altLang="en-US" sz="24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TOPPERS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22" name="AutoShape 6" descr="First Rank 3D Illustrations - Free Download in PNG, glTF">
            <a:extLst>
              <a:ext uri="{FF2B5EF4-FFF2-40B4-BE49-F238E27FC236}">
                <a16:creationId xmlns:a16="http://schemas.microsoft.com/office/drawing/2014/main" id="{48DB2034-9910-C65E-6628-0C61B825060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3" name="AutoShape 8" descr="First Rank 3D Illustrations - Free Download in PNG, glTF">
            <a:extLst>
              <a:ext uri="{FF2B5EF4-FFF2-40B4-BE49-F238E27FC236}">
                <a16:creationId xmlns:a16="http://schemas.microsoft.com/office/drawing/2014/main" id="{4813B214-EB15-8396-30F8-32136EFACA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14824156-5EA5-67DA-32FD-6BE35324C6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4880" y="1619531"/>
            <a:ext cx="1763487" cy="1623401"/>
          </a:xfrm>
          <a:prstGeom prst="ellipse">
            <a:avLst/>
          </a:prstGeom>
          <a:solidFill>
            <a:srgbClr val="FFC000"/>
          </a:solidFill>
          <a:ln w="28575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1896A7D-177B-4C60-EEE3-AD3B065600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7274" y="1619531"/>
            <a:ext cx="1763487" cy="1657069"/>
          </a:xfrm>
          <a:prstGeom prst="ellipse">
            <a:avLst/>
          </a:prstGeom>
          <a:solidFill>
            <a:srgbClr val="FFC000"/>
          </a:solidFill>
          <a:ln w="28575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F3DC163-B85B-9848-7BD9-ED97698E42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44628" y="1619531"/>
            <a:ext cx="1763487" cy="1657069"/>
          </a:xfrm>
          <a:prstGeom prst="ellipse">
            <a:avLst/>
          </a:prstGeom>
          <a:solidFill>
            <a:srgbClr val="FFC000"/>
          </a:solidFill>
          <a:ln w="28575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9DD662F-014D-542B-5F96-D334BD6D20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33558" y="1609881"/>
            <a:ext cx="1763487" cy="1630111"/>
          </a:xfrm>
          <a:prstGeom prst="ellipse">
            <a:avLst/>
          </a:prstGeom>
          <a:solidFill>
            <a:srgbClr val="FFC000"/>
          </a:solidFill>
          <a:ln w="28575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sp>
        <p:nvSpPr>
          <p:cNvPr id="41" name="TextBox 2">
            <a:extLst>
              <a:ext uri="{FF2B5EF4-FFF2-40B4-BE49-F238E27FC236}">
                <a16:creationId xmlns:a16="http://schemas.microsoft.com/office/drawing/2014/main" id="{645CBF05-FF58-778C-30EC-0578DBD5BBE4}"/>
              </a:ext>
            </a:extLst>
          </p:cNvPr>
          <p:cNvSpPr txBox="1"/>
          <p:nvPr/>
        </p:nvSpPr>
        <p:spPr>
          <a:xfrm>
            <a:off x="3999612" y="6174166"/>
            <a:ext cx="1648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400" b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KANIKA GUPTA</a:t>
            </a:r>
          </a:p>
          <a:p>
            <a:pPr algn="ctr"/>
            <a:r>
              <a:rPr lang="en-IN" b="1" dirty="0">
                <a:latin typeface="Times New Roman" panose="02020603050405020304" pitchFamily="18" charset="0"/>
                <a:sym typeface="+mn-ea"/>
              </a:rPr>
              <a:t>Scored</a:t>
            </a:r>
            <a:r>
              <a:rPr lang="en-IN" b="1" i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- </a:t>
            </a:r>
            <a:r>
              <a:rPr lang="en-IN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96</a:t>
            </a:r>
            <a:r>
              <a:rPr lang="en-IN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charset="0"/>
              </a:rPr>
              <a:t>.8</a:t>
            </a:r>
            <a:r>
              <a:rPr lang="en-IN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 %</a:t>
            </a:r>
          </a:p>
        </p:txBody>
      </p:sp>
      <p:sp>
        <p:nvSpPr>
          <p:cNvPr id="42" name="TextBox 2">
            <a:extLst>
              <a:ext uri="{FF2B5EF4-FFF2-40B4-BE49-F238E27FC236}">
                <a16:creationId xmlns:a16="http://schemas.microsoft.com/office/drawing/2014/main" id="{96631A60-6D12-0CE7-1779-7359623716D8}"/>
              </a:ext>
            </a:extLst>
          </p:cNvPr>
          <p:cNvSpPr txBox="1"/>
          <p:nvPr/>
        </p:nvSpPr>
        <p:spPr>
          <a:xfrm>
            <a:off x="6603570" y="6150413"/>
            <a:ext cx="23166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400" b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ANIRUDH MUKUNDHAN</a:t>
            </a:r>
          </a:p>
          <a:p>
            <a:pPr algn="ctr"/>
            <a:r>
              <a:rPr lang="en-IN" b="1" dirty="0">
                <a:latin typeface="Times New Roman" panose="02020603050405020304" pitchFamily="18" charset="0"/>
                <a:sym typeface="+mn-ea"/>
              </a:rPr>
              <a:t>Scored</a:t>
            </a:r>
            <a:r>
              <a:rPr lang="en-IN" b="1" i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- </a:t>
            </a:r>
            <a:r>
              <a:rPr lang="en-IN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96</a:t>
            </a:r>
            <a:r>
              <a:rPr lang="en-IN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charset="0"/>
              </a:rPr>
              <a:t>.8</a:t>
            </a:r>
            <a:r>
              <a:rPr lang="en-IN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 %</a:t>
            </a:r>
          </a:p>
        </p:txBody>
      </p:sp>
      <p:sp>
        <p:nvSpPr>
          <p:cNvPr id="43" name="TextBox 2">
            <a:extLst>
              <a:ext uri="{FF2B5EF4-FFF2-40B4-BE49-F238E27FC236}">
                <a16:creationId xmlns:a16="http://schemas.microsoft.com/office/drawing/2014/main" id="{B886954B-283E-5637-21F8-4BC71F0FBF90}"/>
              </a:ext>
            </a:extLst>
          </p:cNvPr>
          <p:cNvSpPr txBox="1"/>
          <p:nvPr/>
        </p:nvSpPr>
        <p:spPr>
          <a:xfrm>
            <a:off x="9621191" y="6151164"/>
            <a:ext cx="17813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400" b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AVYUKTA DINESH</a:t>
            </a:r>
          </a:p>
          <a:p>
            <a:pPr algn="ctr"/>
            <a:r>
              <a:rPr lang="en-IN" b="1" dirty="0">
                <a:latin typeface="Times New Roman" panose="02020603050405020304" pitchFamily="18" charset="0"/>
                <a:sym typeface="+mn-ea"/>
              </a:rPr>
              <a:t>Scored</a:t>
            </a:r>
            <a:r>
              <a:rPr lang="en-IN" b="1" i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- </a:t>
            </a:r>
            <a:r>
              <a:rPr lang="en-IN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96</a:t>
            </a:r>
            <a:r>
              <a:rPr lang="en-IN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charset="0"/>
              </a:rPr>
              <a:t>.8</a:t>
            </a:r>
            <a:r>
              <a:rPr lang="en-IN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 %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AAC666A1-4608-8E5E-7E3E-F3E288769D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663" y="4349705"/>
            <a:ext cx="1763487" cy="1711567"/>
          </a:xfrm>
          <a:prstGeom prst="ellipse">
            <a:avLst/>
          </a:prstGeom>
          <a:solidFill>
            <a:srgbClr val="FFC000"/>
          </a:solidFill>
          <a:ln w="28575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39CF7EFA-1AA8-4844-F64D-5BA984D4198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56877" y="4395754"/>
            <a:ext cx="1648848" cy="1711567"/>
          </a:xfrm>
          <a:prstGeom prst="ellipse">
            <a:avLst/>
          </a:prstGeom>
          <a:solidFill>
            <a:srgbClr val="FFC000"/>
          </a:solidFill>
          <a:ln w="28575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D19CDB1-7C51-938A-8FCB-B60EEC5F352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20424" y="4391490"/>
            <a:ext cx="1648848" cy="1711567"/>
          </a:xfrm>
          <a:prstGeom prst="ellipse">
            <a:avLst/>
          </a:prstGeom>
          <a:solidFill>
            <a:srgbClr val="FFC000"/>
          </a:solidFill>
          <a:ln w="28575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86EA085C-FBEF-886D-9509-F57BFA30A5A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41290" y="4350658"/>
            <a:ext cx="1767217" cy="1768508"/>
          </a:xfrm>
          <a:prstGeom prst="ellipse">
            <a:avLst/>
          </a:prstGeom>
          <a:solidFill>
            <a:srgbClr val="FFC000"/>
          </a:solidFill>
          <a:ln w="28575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4415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CB201B-5908-553E-403C-4CD45EA478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vydehi school logo">
            <a:extLst>
              <a:ext uri="{FF2B5EF4-FFF2-40B4-BE49-F238E27FC236}">
                <a16:creationId xmlns:a16="http://schemas.microsoft.com/office/drawing/2014/main" id="{6CCB0896-0B1A-AD83-763E-FD2311DC42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39330" y="-318613"/>
            <a:ext cx="1928495" cy="1928495"/>
          </a:xfrm>
          <a:prstGeom prst="rect">
            <a:avLst/>
          </a:prstGeom>
        </p:spPr>
      </p:pic>
      <p:sp>
        <p:nvSpPr>
          <p:cNvPr id="16" name="TextBox 2">
            <a:extLst>
              <a:ext uri="{FF2B5EF4-FFF2-40B4-BE49-F238E27FC236}">
                <a16:creationId xmlns:a16="http://schemas.microsoft.com/office/drawing/2014/main" id="{D3E4B23F-CBE5-C433-E20F-58E78A71B5D5}"/>
              </a:ext>
            </a:extLst>
          </p:cNvPr>
          <p:cNvSpPr txBox="1"/>
          <p:nvPr/>
        </p:nvSpPr>
        <p:spPr>
          <a:xfrm>
            <a:off x="728112" y="3059684"/>
            <a:ext cx="16488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400" b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SUHANI SINHA</a:t>
            </a:r>
          </a:p>
          <a:p>
            <a:pPr algn="ctr"/>
            <a:r>
              <a:rPr lang="en-IN" b="1" dirty="0">
                <a:latin typeface="Times New Roman" panose="02020603050405020304" pitchFamily="18" charset="0"/>
                <a:sym typeface="+mn-ea"/>
              </a:rPr>
              <a:t>Scored</a:t>
            </a:r>
            <a:r>
              <a:rPr lang="en-IN" b="1" i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- </a:t>
            </a:r>
            <a:r>
              <a:rPr lang="en-IN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96.4 %</a:t>
            </a:r>
          </a:p>
        </p:txBody>
      </p:sp>
      <p:sp>
        <p:nvSpPr>
          <p:cNvPr id="17" name="TextBox 2">
            <a:extLst>
              <a:ext uri="{FF2B5EF4-FFF2-40B4-BE49-F238E27FC236}">
                <a16:creationId xmlns:a16="http://schemas.microsoft.com/office/drawing/2014/main" id="{7C7D53F6-1519-B2A3-73FB-A8F43C361490}"/>
              </a:ext>
            </a:extLst>
          </p:cNvPr>
          <p:cNvSpPr txBox="1"/>
          <p:nvPr/>
        </p:nvSpPr>
        <p:spPr>
          <a:xfrm>
            <a:off x="3524669" y="3079167"/>
            <a:ext cx="22252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400" b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RADHESH RAJGANESH</a:t>
            </a:r>
          </a:p>
          <a:p>
            <a:pPr algn="ctr"/>
            <a:r>
              <a:rPr lang="en-IN" b="1" dirty="0">
                <a:latin typeface="Times New Roman" panose="02020603050405020304" pitchFamily="18" charset="0"/>
                <a:sym typeface="+mn-ea"/>
              </a:rPr>
              <a:t>Scored</a:t>
            </a:r>
            <a:r>
              <a:rPr lang="en-IN" b="1" i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- </a:t>
            </a:r>
            <a:r>
              <a:rPr lang="en-IN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96</a:t>
            </a:r>
            <a:r>
              <a:rPr lang="en-IN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charset="0"/>
              </a:rPr>
              <a:t>.4</a:t>
            </a:r>
            <a:r>
              <a:rPr lang="en-IN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 %</a:t>
            </a:r>
          </a:p>
        </p:txBody>
      </p:sp>
      <p:sp>
        <p:nvSpPr>
          <p:cNvPr id="18" name="TextBox 2">
            <a:extLst>
              <a:ext uri="{FF2B5EF4-FFF2-40B4-BE49-F238E27FC236}">
                <a16:creationId xmlns:a16="http://schemas.microsoft.com/office/drawing/2014/main" id="{70D52311-238E-D1B7-661D-6302365B3257}"/>
              </a:ext>
            </a:extLst>
          </p:cNvPr>
          <p:cNvSpPr txBox="1"/>
          <p:nvPr/>
        </p:nvSpPr>
        <p:spPr>
          <a:xfrm>
            <a:off x="6713220" y="3088586"/>
            <a:ext cx="16488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400" b="1" dirty="0">
                <a:latin typeface="Times New Roman" panose="02020603050405020304" pitchFamily="18" charset="0"/>
                <a:sym typeface="+mn-ea"/>
              </a:rPr>
              <a:t>AVISHI GUPTA</a:t>
            </a:r>
          </a:p>
          <a:p>
            <a:pPr algn="ctr"/>
            <a:r>
              <a:rPr lang="en-IN" b="1" dirty="0">
                <a:latin typeface="Times New Roman" panose="02020603050405020304" pitchFamily="18" charset="0"/>
                <a:sym typeface="+mn-ea"/>
              </a:rPr>
              <a:t>Scored</a:t>
            </a:r>
            <a:r>
              <a:rPr lang="en-IN" b="1" i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- </a:t>
            </a:r>
            <a:r>
              <a:rPr lang="en-IN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96</a:t>
            </a:r>
            <a:r>
              <a:rPr lang="en-IN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charset="0"/>
              </a:rPr>
              <a:t>.2</a:t>
            </a:r>
            <a:r>
              <a:rPr lang="en-IN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 %</a:t>
            </a:r>
          </a:p>
        </p:txBody>
      </p:sp>
      <p:sp>
        <p:nvSpPr>
          <p:cNvPr id="19" name="TextBox 2">
            <a:extLst>
              <a:ext uri="{FF2B5EF4-FFF2-40B4-BE49-F238E27FC236}">
                <a16:creationId xmlns:a16="http://schemas.microsoft.com/office/drawing/2014/main" id="{8B0F39AE-41AF-3FA9-FB7E-2BE7505EBA26}"/>
              </a:ext>
            </a:extLst>
          </p:cNvPr>
          <p:cNvSpPr txBox="1"/>
          <p:nvPr/>
        </p:nvSpPr>
        <p:spPr>
          <a:xfrm>
            <a:off x="9892937" y="3146205"/>
            <a:ext cx="175240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400" b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NETRA NITIN </a:t>
            </a:r>
          </a:p>
          <a:p>
            <a:pPr algn="ctr"/>
            <a:r>
              <a:rPr lang="en-IN" sz="1400" b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CHANDANKHEDE</a:t>
            </a:r>
          </a:p>
          <a:p>
            <a:pPr algn="ctr"/>
            <a:r>
              <a:rPr lang="en-IN" b="1" dirty="0">
                <a:latin typeface="Times New Roman" panose="02020603050405020304" pitchFamily="18" charset="0"/>
                <a:sym typeface="+mn-ea"/>
              </a:rPr>
              <a:t>Scored</a:t>
            </a:r>
            <a:r>
              <a:rPr lang="en-IN" b="1" i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- </a:t>
            </a:r>
            <a:r>
              <a:rPr lang="en-IN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96</a:t>
            </a:r>
            <a:r>
              <a:rPr lang="en-IN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charset="0"/>
              </a:rPr>
              <a:t>.2</a:t>
            </a:r>
            <a:r>
              <a:rPr lang="en-IN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 %</a:t>
            </a:r>
          </a:p>
        </p:txBody>
      </p:sp>
      <p:sp>
        <p:nvSpPr>
          <p:cNvPr id="20" name="TextBox 2">
            <a:extLst>
              <a:ext uri="{FF2B5EF4-FFF2-40B4-BE49-F238E27FC236}">
                <a16:creationId xmlns:a16="http://schemas.microsoft.com/office/drawing/2014/main" id="{738152C6-A2B9-F2BE-9827-133A2CAD5040}"/>
              </a:ext>
            </a:extLst>
          </p:cNvPr>
          <p:cNvSpPr txBox="1"/>
          <p:nvPr/>
        </p:nvSpPr>
        <p:spPr>
          <a:xfrm>
            <a:off x="778868" y="6030180"/>
            <a:ext cx="1667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400" b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PRACHITEE JOG</a:t>
            </a:r>
          </a:p>
          <a:p>
            <a:pPr algn="ctr"/>
            <a:r>
              <a:rPr lang="en-IN" b="1" dirty="0">
                <a:latin typeface="Times New Roman" panose="02020603050405020304" pitchFamily="18" charset="0"/>
                <a:sym typeface="+mn-ea"/>
              </a:rPr>
              <a:t>Scored</a:t>
            </a:r>
            <a:r>
              <a:rPr lang="en-IN" b="1" i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- </a:t>
            </a:r>
            <a:r>
              <a:rPr lang="en-IN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96 %</a:t>
            </a:r>
          </a:p>
        </p:txBody>
      </p:sp>
      <p:sp>
        <p:nvSpPr>
          <p:cNvPr id="21" name="AutoShape 4" descr="First Rank 3D Illustrations - Free Download in PNG, glTF">
            <a:extLst>
              <a:ext uri="{FF2B5EF4-FFF2-40B4-BE49-F238E27FC236}">
                <a16:creationId xmlns:a16="http://schemas.microsoft.com/office/drawing/2014/main" id="{6E54622E-AAD2-2C83-15B8-70293DC7F93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86296" y="954797"/>
            <a:ext cx="1110344" cy="111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0FC0EC-3176-C627-7CC0-F2D9F7FCA0FF}"/>
              </a:ext>
            </a:extLst>
          </p:cNvPr>
          <p:cNvSpPr txBox="1"/>
          <p:nvPr/>
        </p:nvSpPr>
        <p:spPr>
          <a:xfrm>
            <a:off x="2063931" y="148046"/>
            <a:ext cx="782900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120" algn="ctr"/>
                <a:tab pos="5730875" algn="r"/>
              </a:tabLst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effectLst/>
                <a:latin typeface="Arial Black" panose="020B0A04020102020204" pitchFamily="34" charset="0"/>
                <a:ea typeface="Calibri" panose="020F0502020204030204" charset="0"/>
                <a:cs typeface="Times New Roman" panose="02020603050405020304" pitchFamily="18" charset="0"/>
              </a:rPr>
              <a:t>VYDEHI SCHOOL OF EXCELLENCE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effectLst/>
              <a:latin typeface="Arial Black" panose="020B0A040201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865120" algn="ctr"/>
                <a:tab pos="5730875" algn="r"/>
              </a:tabLst>
            </a:pPr>
            <a:r>
              <a:rPr kumimoji="0" lang="en-US" altLang="en-US" sz="24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GRADE 10 CBSE RESULT </a:t>
            </a:r>
            <a:r>
              <a:rPr kumimoji="0" lang="en-US" altLang="en-US" sz="2400" b="1" i="1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(2024-25)</a:t>
            </a:r>
            <a:endParaRPr kumimoji="0" lang="en-US" altLang="en-US" sz="2400" b="1" i="0" u="sng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120" algn="ctr"/>
                <a:tab pos="5730875" algn="r"/>
              </a:tabLst>
            </a:pPr>
            <a:r>
              <a:rPr kumimoji="0" lang="en-US" altLang="en-US" sz="24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TOPPERS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22" name="AutoShape 6" descr="First Rank 3D Illustrations - Free Download in PNG, glTF">
            <a:extLst>
              <a:ext uri="{FF2B5EF4-FFF2-40B4-BE49-F238E27FC236}">
                <a16:creationId xmlns:a16="http://schemas.microsoft.com/office/drawing/2014/main" id="{CF1328EC-0167-08D4-265D-FB95A6678A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3" name="AutoShape 8" descr="First Rank 3D Illustrations - Free Download in PNG, glTF">
            <a:extLst>
              <a:ext uri="{FF2B5EF4-FFF2-40B4-BE49-F238E27FC236}">
                <a16:creationId xmlns:a16="http://schemas.microsoft.com/office/drawing/2014/main" id="{24A05225-7C20-0CB9-4856-C6144F8235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1" name="TextBox 2">
            <a:extLst>
              <a:ext uri="{FF2B5EF4-FFF2-40B4-BE49-F238E27FC236}">
                <a16:creationId xmlns:a16="http://schemas.microsoft.com/office/drawing/2014/main" id="{2947153B-1732-A860-534B-2B66E27F94CD}"/>
              </a:ext>
            </a:extLst>
          </p:cNvPr>
          <p:cNvSpPr txBox="1"/>
          <p:nvPr/>
        </p:nvSpPr>
        <p:spPr>
          <a:xfrm>
            <a:off x="3930298" y="5989512"/>
            <a:ext cx="17874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400" b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ISHIKA PATANAIK</a:t>
            </a:r>
          </a:p>
          <a:p>
            <a:pPr algn="ctr"/>
            <a:r>
              <a:rPr lang="en-IN" b="1" dirty="0">
                <a:latin typeface="Times New Roman" panose="02020603050405020304" pitchFamily="18" charset="0"/>
                <a:sym typeface="+mn-ea"/>
              </a:rPr>
              <a:t>Scored</a:t>
            </a:r>
            <a:r>
              <a:rPr lang="en-IN" b="1" i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- </a:t>
            </a:r>
            <a:r>
              <a:rPr lang="en-IN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96 %</a:t>
            </a:r>
          </a:p>
        </p:txBody>
      </p:sp>
      <p:sp>
        <p:nvSpPr>
          <p:cNvPr id="42" name="TextBox 2">
            <a:extLst>
              <a:ext uri="{FF2B5EF4-FFF2-40B4-BE49-F238E27FC236}">
                <a16:creationId xmlns:a16="http://schemas.microsoft.com/office/drawing/2014/main" id="{0CADE3FF-F9D9-879A-A8C2-FC713974884D}"/>
              </a:ext>
            </a:extLst>
          </p:cNvPr>
          <p:cNvSpPr txBox="1"/>
          <p:nvPr/>
        </p:nvSpPr>
        <p:spPr>
          <a:xfrm>
            <a:off x="6490424" y="6030179"/>
            <a:ext cx="2100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400" b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SAMARTH MOHANTY</a:t>
            </a:r>
          </a:p>
          <a:p>
            <a:pPr algn="ctr"/>
            <a:r>
              <a:rPr lang="en-IN" b="1" dirty="0">
                <a:latin typeface="Times New Roman" panose="02020603050405020304" pitchFamily="18" charset="0"/>
                <a:sym typeface="+mn-ea"/>
              </a:rPr>
              <a:t>Scored</a:t>
            </a:r>
            <a:r>
              <a:rPr lang="en-IN" b="1" i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- </a:t>
            </a:r>
            <a:r>
              <a:rPr lang="en-IN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96 %</a:t>
            </a:r>
          </a:p>
        </p:txBody>
      </p:sp>
      <p:sp>
        <p:nvSpPr>
          <p:cNvPr id="43" name="TextBox 2">
            <a:extLst>
              <a:ext uri="{FF2B5EF4-FFF2-40B4-BE49-F238E27FC236}">
                <a16:creationId xmlns:a16="http://schemas.microsoft.com/office/drawing/2014/main" id="{B8B4144B-9CEF-B994-DA09-9DB7F58E6C04}"/>
              </a:ext>
            </a:extLst>
          </p:cNvPr>
          <p:cNvSpPr txBox="1"/>
          <p:nvPr/>
        </p:nvSpPr>
        <p:spPr>
          <a:xfrm>
            <a:off x="9541289" y="5837619"/>
            <a:ext cx="2231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400" b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AARZU SARA STEPHEN</a:t>
            </a:r>
          </a:p>
          <a:p>
            <a:pPr algn="ctr"/>
            <a:r>
              <a:rPr lang="en-IN" b="1" dirty="0">
                <a:latin typeface="Times New Roman" panose="02020603050405020304" pitchFamily="18" charset="0"/>
                <a:sym typeface="+mn-ea"/>
              </a:rPr>
              <a:t>Scored</a:t>
            </a:r>
            <a:r>
              <a:rPr lang="en-IN" b="1" i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- </a:t>
            </a:r>
            <a:r>
              <a:rPr lang="en-IN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96 %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CFE9FB-1062-3335-688F-1B0A3091EC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906" y="1414602"/>
            <a:ext cx="1609369" cy="1546397"/>
          </a:xfrm>
          <a:prstGeom prst="ellipse">
            <a:avLst/>
          </a:prstGeom>
          <a:solidFill>
            <a:srgbClr val="FFC000"/>
          </a:solidFill>
          <a:ln w="28575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B14148-F727-C737-1E97-73DB677B26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2629" y="1366520"/>
            <a:ext cx="1609369" cy="1594480"/>
          </a:xfrm>
          <a:prstGeom prst="ellipse">
            <a:avLst/>
          </a:prstGeom>
          <a:solidFill>
            <a:srgbClr val="FFC000"/>
          </a:solidFill>
          <a:ln w="28575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7A5422-6334-6B92-246E-39D1241155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9557" y="1369796"/>
            <a:ext cx="1629110" cy="1591204"/>
          </a:xfrm>
          <a:prstGeom prst="ellipse">
            <a:avLst/>
          </a:prstGeom>
          <a:solidFill>
            <a:srgbClr val="FFC000"/>
          </a:solidFill>
          <a:ln w="28575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B811A34-BB7D-27B5-6640-8D8671D0D1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95546" y="1343717"/>
            <a:ext cx="1648849" cy="1640085"/>
          </a:xfrm>
          <a:prstGeom prst="ellipse">
            <a:avLst/>
          </a:prstGeom>
          <a:solidFill>
            <a:srgbClr val="FFC000"/>
          </a:solidFill>
          <a:ln w="28575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3ACE01D-DA96-F67C-582B-E4A526E9377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7001" y="4210208"/>
            <a:ext cx="1600274" cy="1580455"/>
          </a:xfrm>
          <a:prstGeom prst="ellipse">
            <a:avLst/>
          </a:prstGeom>
          <a:solidFill>
            <a:srgbClr val="FFC000"/>
          </a:solidFill>
          <a:ln w="28575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BFF92A5-68B7-E03D-A4AF-933BB336F70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08163" y="4158707"/>
            <a:ext cx="1648848" cy="1628428"/>
          </a:xfrm>
          <a:prstGeom prst="ellipse">
            <a:avLst/>
          </a:prstGeom>
          <a:solidFill>
            <a:srgbClr val="FFC000"/>
          </a:solidFill>
          <a:ln w="28575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3758147-6654-455A-B5B3-024C36AD252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95276" y="4158708"/>
            <a:ext cx="1633391" cy="1628428"/>
          </a:xfrm>
          <a:prstGeom prst="ellipse">
            <a:avLst/>
          </a:prstGeom>
          <a:solidFill>
            <a:srgbClr val="FFC000"/>
          </a:solidFill>
          <a:ln w="28575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90C72AB-34DE-D9BD-5F46-CD063B3D4F8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69897" y="4182750"/>
            <a:ext cx="1574229" cy="1604383"/>
          </a:xfrm>
          <a:prstGeom prst="ellipse">
            <a:avLst/>
          </a:prstGeom>
          <a:solidFill>
            <a:srgbClr val="FFC000"/>
          </a:solidFill>
          <a:ln w="28575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8420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65988343-ED64-8820-EABA-9DFF98D276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vydehi school logo">
            <a:extLst>
              <a:ext uri="{FF2B5EF4-FFF2-40B4-BE49-F238E27FC236}">
                <a16:creationId xmlns:a16="http://schemas.microsoft.com/office/drawing/2014/main" id="{7F6FFE75-F729-2821-E24E-0E8FBAF5CE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39330" y="-318613"/>
            <a:ext cx="1928495" cy="1928495"/>
          </a:xfrm>
          <a:prstGeom prst="rect">
            <a:avLst/>
          </a:prstGeom>
        </p:spPr>
      </p:pic>
      <p:sp>
        <p:nvSpPr>
          <p:cNvPr id="16" name="TextBox 2">
            <a:extLst>
              <a:ext uri="{FF2B5EF4-FFF2-40B4-BE49-F238E27FC236}">
                <a16:creationId xmlns:a16="http://schemas.microsoft.com/office/drawing/2014/main" id="{55C7922B-600C-AC2C-2ADD-87F72216EBAF}"/>
              </a:ext>
            </a:extLst>
          </p:cNvPr>
          <p:cNvSpPr txBox="1"/>
          <p:nvPr/>
        </p:nvSpPr>
        <p:spPr>
          <a:xfrm>
            <a:off x="1001459" y="3075513"/>
            <a:ext cx="16488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400" b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PARTH BANSAL</a:t>
            </a:r>
          </a:p>
          <a:p>
            <a:pPr algn="ctr"/>
            <a:r>
              <a:rPr lang="en-IN" b="1" dirty="0">
                <a:latin typeface="Times New Roman" panose="02020603050405020304" pitchFamily="18" charset="0"/>
                <a:sym typeface="+mn-ea"/>
              </a:rPr>
              <a:t>Scored</a:t>
            </a:r>
            <a:r>
              <a:rPr lang="en-IN" b="1" i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- </a:t>
            </a:r>
            <a:r>
              <a:rPr lang="en-IN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95.8 %</a:t>
            </a:r>
          </a:p>
        </p:txBody>
      </p:sp>
      <p:sp>
        <p:nvSpPr>
          <p:cNvPr id="17" name="TextBox 2">
            <a:extLst>
              <a:ext uri="{FF2B5EF4-FFF2-40B4-BE49-F238E27FC236}">
                <a16:creationId xmlns:a16="http://schemas.microsoft.com/office/drawing/2014/main" id="{D9F490EF-A9F3-D8A7-E58D-4DDE95A41430}"/>
              </a:ext>
            </a:extLst>
          </p:cNvPr>
          <p:cNvSpPr txBox="1"/>
          <p:nvPr/>
        </p:nvSpPr>
        <p:spPr>
          <a:xfrm>
            <a:off x="3473036" y="3075513"/>
            <a:ext cx="18002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400" b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AASHREY KUMAR</a:t>
            </a:r>
          </a:p>
          <a:p>
            <a:pPr algn="ctr"/>
            <a:r>
              <a:rPr lang="en-IN" b="1" dirty="0">
                <a:latin typeface="Times New Roman" panose="02020603050405020304" pitchFamily="18" charset="0"/>
                <a:sym typeface="+mn-ea"/>
              </a:rPr>
              <a:t>Scored</a:t>
            </a:r>
            <a:r>
              <a:rPr lang="en-IN" b="1" i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- </a:t>
            </a:r>
            <a:r>
              <a:rPr lang="en-IN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95</a:t>
            </a:r>
            <a:r>
              <a:rPr lang="en-IN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charset="0"/>
              </a:rPr>
              <a:t>.8</a:t>
            </a:r>
            <a:r>
              <a:rPr lang="en-IN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 %</a:t>
            </a:r>
          </a:p>
        </p:txBody>
      </p:sp>
      <p:sp>
        <p:nvSpPr>
          <p:cNvPr id="18" name="TextBox 2">
            <a:extLst>
              <a:ext uri="{FF2B5EF4-FFF2-40B4-BE49-F238E27FC236}">
                <a16:creationId xmlns:a16="http://schemas.microsoft.com/office/drawing/2014/main" id="{22469AB1-9EA9-A886-3D62-2718C2E38237}"/>
              </a:ext>
            </a:extLst>
          </p:cNvPr>
          <p:cNvSpPr txBox="1"/>
          <p:nvPr/>
        </p:nvSpPr>
        <p:spPr>
          <a:xfrm>
            <a:off x="6586584" y="3075512"/>
            <a:ext cx="16488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400" b="1" dirty="0">
                <a:latin typeface="Times New Roman" panose="02020603050405020304" pitchFamily="18" charset="0"/>
                <a:sym typeface="+mn-ea"/>
              </a:rPr>
              <a:t>KASHIKA GAUR</a:t>
            </a:r>
          </a:p>
          <a:p>
            <a:pPr algn="ctr"/>
            <a:r>
              <a:rPr lang="en-IN" b="1" dirty="0">
                <a:latin typeface="Times New Roman" panose="02020603050405020304" pitchFamily="18" charset="0"/>
                <a:sym typeface="+mn-ea"/>
              </a:rPr>
              <a:t>Scored</a:t>
            </a:r>
            <a:r>
              <a:rPr lang="en-IN" b="1" i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- </a:t>
            </a:r>
            <a:r>
              <a:rPr lang="en-IN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95</a:t>
            </a:r>
            <a:r>
              <a:rPr lang="en-IN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charset="0"/>
              </a:rPr>
              <a:t>.8</a:t>
            </a:r>
            <a:r>
              <a:rPr lang="en-IN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 %</a:t>
            </a:r>
          </a:p>
        </p:txBody>
      </p:sp>
      <p:sp>
        <p:nvSpPr>
          <p:cNvPr id="19" name="TextBox 2">
            <a:extLst>
              <a:ext uri="{FF2B5EF4-FFF2-40B4-BE49-F238E27FC236}">
                <a16:creationId xmlns:a16="http://schemas.microsoft.com/office/drawing/2014/main" id="{0D962E1E-D24D-7C27-1134-6D6171612851}"/>
              </a:ext>
            </a:extLst>
          </p:cNvPr>
          <p:cNvSpPr txBox="1"/>
          <p:nvPr/>
        </p:nvSpPr>
        <p:spPr>
          <a:xfrm>
            <a:off x="8981704" y="3105285"/>
            <a:ext cx="27011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400" b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KAJAL SUDHIR CHAUDHARI</a:t>
            </a:r>
          </a:p>
          <a:p>
            <a:pPr algn="ctr"/>
            <a:r>
              <a:rPr lang="en-IN" b="1" dirty="0">
                <a:latin typeface="Times New Roman" panose="02020603050405020304" pitchFamily="18" charset="0"/>
                <a:sym typeface="+mn-ea"/>
              </a:rPr>
              <a:t>Scored</a:t>
            </a:r>
            <a:r>
              <a:rPr lang="en-IN" b="1" i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- </a:t>
            </a:r>
            <a:r>
              <a:rPr lang="en-IN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95</a:t>
            </a:r>
            <a:r>
              <a:rPr lang="en-IN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charset="0"/>
              </a:rPr>
              <a:t>.6</a:t>
            </a:r>
            <a:r>
              <a:rPr lang="en-IN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 %</a:t>
            </a:r>
          </a:p>
        </p:txBody>
      </p:sp>
      <p:sp>
        <p:nvSpPr>
          <p:cNvPr id="20" name="TextBox 2">
            <a:extLst>
              <a:ext uri="{FF2B5EF4-FFF2-40B4-BE49-F238E27FC236}">
                <a16:creationId xmlns:a16="http://schemas.microsoft.com/office/drawing/2014/main" id="{1DFCF757-C1AA-CAFB-408D-DBF67E5FF2B3}"/>
              </a:ext>
            </a:extLst>
          </p:cNvPr>
          <p:cNvSpPr txBox="1"/>
          <p:nvPr/>
        </p:nvSpPr>
        <p:spPr>
          <a:xfrm>
            <a:off x="75614" y="5790105"/>
            <a:ext cx="20873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400" b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BHAVNA VASANTHAN</a:t>
            </a:r>
          </a:p>
          <a:p>
            <a:pPr algn="ctr"/>
            <a:r>
              <a:rPr lang="en-IN" b="1" dirty="0">
                <a:latin typeface="Times New Roman" panose="02020603050405020304" pitchFamily="18" charset="0"/>
                <a:sym typeface="+mn-ea"/>
              </a:rPr>
              <a:t>Scored</a:t>
            </a:r>
            <a:r>
              <a:rPr lang="en-IN" b="1" i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- </a:t>
            </a:r>
            <a:r>
              <a:rPr lang="en-IN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95.6 %</a:t>
            </a:r>
          </a:p>
        </p:txBody>
      </p:sp>
      <p:sp>
        <p:nvSpPr>
          <p:cNvPr id="21" name="AutoShape 4" descr="First Rank 3D Illustrations - Free Download in PNG, glTF">
            <a:extLst>
              <a:ext uri="{FF2B5EF4-FFF2-40B4-BE49-F238E27FC236}">
                <a16:creationId xmlns:a16="http://schemas.microsoft.com/office/drawing/2014/main" id="{30023E72-8C79-FB0B-C7A0-1C086E4252B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86296" y="954797"/>
            <a:ext cx="1110344" cy="111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A58CA4-6ED3-2F26-6AE5-978B5FD37613}"/>
              </a:ext>
            </a:extLst>
          </p:cNvPr>
          <p:cNvSpPr txBox="1"/>
          <p:nvPr/>
        </p:nvSpPr>
        <p:spPr>
          <a:xfrm>
            <a:off x="2063931" y="148046"/>
            <a:ext cx="782900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120" algn="ctr"/>
                <a:tab pos="5730875" algn="r"/>
              </a:tabLst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effectLst/>
                <a:latin typeface="Arial Black" panose="020B0A04020102020204" pitchFamily="34" charset="0"/>
                <a:ea typeface="Calibri" panose="020F0502020204030204" charset="0"/>
                <a:cs typeface="Times New Roman" panose="02020603050405020304" pitchFamily="18" charset="0"/>
              </a:rPr>
              <a:t>VYDEHI SCHOOL OF EXCELLENCE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effectLst/>
              <a:latin typeface="Arial Black" panose="020B0A040201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865120" algn="ctr"/>
                <a:tab pos="5730875" algn="r"/>
              </a:tabLst>
            </a:pPr>
            <a:r>
              <a:rPr kumimoji="0" lang="en-US" altLang="en-US" sz="24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GRADE 10 CBSE RESULT </a:t>
            </a:r>
            <a:r>
              <a:rPr kumimoji="0" lang="en-US" altLang="en-US" sz="2400" b="1" i="1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(2024-25)</a:t>
            </a:r>
            <a:endParaRPr kumimoji="0" lang="en-US" altLang="en-US" sz="2400" b="1" i="0" u="sng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120" algn="ctr"/>
                <a:tab pos="5730875" algn="r"/>
              </a:tabLst>
            </a:pPr>
            <a:r>
              <a:rPr kumimoji="0" lang="en-US" altLang="en-US" sz="24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TOPPERS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22" name="AutoShape 6" descr="First Rank 3D Illustrations - Free Download in PNG, glTF">
            <a:extLst>
              <a:ext uri="{FF2B5EF4-FFF2-40B4-BE49-F238E27FC236}">
                <a16:creationId xmlns:a16="http://schemas.microsoft.com/office/drawing/2014/main" id="{1C6EC0A8-DCBE-519B-FEC3-936D1E7450B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3" name="AutoShape 8" descr="First Rank 3D Illustrations - Free Download in PNG, glTF">
            <a:extLst>
              <a:ext uri="{FF2B5EF4-FFF2-40B4-BE49-F238E27FC236}">
                <a16:creationId xmlns:a16="http://schemas.microsoft.com/office/drawing/2014/main" id="{3919220E-9133-5400-DEB4-DD7D506ED6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1" name="TextBox 2">
            <a:extLst>
              <a:ext uri="{FF2B5EF4-FFF2-40B4-BE49-F238E27FC236}">
                <a16:creationId xmlns:a16="http://schemas.microsoft.com/office/drawing/2014/main" id="{13FF3C3D-AD0E-E975-19F7-8859E9616C97}"/>
              </a:ext>
            </a:extLst>
          </p:cNvPr>
          <p:cNvSpPr txBox="1"/>
          <p:nvPr/>
        </p:nvSpPr>
        <p:spPr>
          <a:xfrm>
            <a:off x="2788571" y="5811943"/>
            <a:ext cx="1648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400" b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PARVATHY V M</a:t>
            </a:r>
          </a:p>
          <a:p>
            <a:pPr algn="ctr"/>
            <a:r>
              <a:rPr lang="en-IN" b="1" dirty="0">
                <a:latin typeface="Times New Roman" panose="02020603050405020304" pitchFamily="18" charset="0"/>
                <a:sym typeface="+mn-ea"/>
              </a:rPr>
              <a:t>Scored</a:t>
            </a:r>
            <a:r>
              <a:rPr lang="en-IN" b="1" i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- </a:t>
            </a:r>
            <a:r>
              <a:rPr lang="en-IN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95.6 %</a:t>
            </a:r>
          </a:p>
        </p:txBody>
      </p:sp>
      <p:sp>
        <p:nvSpPr>
          <p:cNvPr id="42" name="TextBox 2">
            <a:extLst>
              <a:ext uri="{FF2B5EF4-FFF2-40B4-BE49-F238E27FC236}">
                <a16:creationId xmlns:a16="http://schemas.microsoft.com/office/drawing/2014/main" id="{13B395E3-C599-12AC-6943-02D913AFA96E}"/>
              </a:ext>
            </a:extLst>
          </p:cNvPr>
          <p:cNvSpPr txBox="1"/>
          <p:nvPr/>
        </p:nvSpPr>
        <p:spPr>
          <a:xfrm>
            <a:off x="7434948" y="5821232"/>
            <a:ext cx="189321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400" b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ADHITRI JYOTSNA </a:t>
            </a:r>
          </a:p>
          <a:p>
            <a:pPr algn="ctr"/>
            <a:r>
              <a:rPr lang="en-IN" sz="1400" b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BHEEMINENI</a:t>
            </a:r>
          </a:p>
          <a:p>
            <a:pPr algn="ctr"/>
            <a:r>
              <a:rPr lang="en-IN" b="1" dirty="0">
                <a:latin typeface="Times New Roman" panose="02020603050405020304" pitchFamily="18" charset="0"/>
                <a:sym typeface="+mn-ea"/>
              </a:rPr>
              <a:t>Scored</a:t>
            </a:r>
            <a:r>
              <a:rPr lang="en-IN" b="1" i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- </a:t>
            </a:r>
            <a:r>
              <a:rPr lang="en-IN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95.4 %</a:t>
            </a:r>
          </a:p>
        </p:txBody>
      </p:sp>
      <p:sp>
        <p:nvSpPr>
          <p:cNvPr id="43" name="TextBox 2">
            <a:extLst>
              <a:ext uri="{FF2B5EF4-FFF2-40B4-BE49-F238E27FC236}">
                <a16:creationId xmlns:a16="http://schemas.microsoft.com/office/drawing/2014/main" id="{DFE76386-734A-0C17-5EF3-5A9A8F91A73F}"/>
              </a:ext>
            </a:extLst>
          </p:cNvPr>
          <p:cNvSpPr txBox="1"/>
          <p:nvPr/>
        </p:nvSpPr>
        <p:spPr>
          <a:xfrm>
            <a:off x="10104830" y="5875315"/>
            <a:ext cx="1648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400" b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RIDDHI SINGH</a:t>
            </a:r>
          </a:p>
          <a:p>
            <a:pPr algn="ctr"/>
            <a:r>
              <a:rPr lang="en-IN" b="1" dirty="0">
                <a:latin typeface="Times New Roman" panose="02020603050405020304" pitchFamily="18" charset="0"/>
                <a:sym typeface="+mn-ea"/>
              </a:rPr>
              <a:t>Scored</a:t>
            </a:r>
            <a:r>
              <a:rPr lang="en-IN" b="1" i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- </a:t>
            </a:r>
            <a:r>
              <a:rPr lang="en-IN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95.2 %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9DCBFB-1998-A1BA-271C-A380B1C562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9143" y="1431877"/>
            <a:ext cx="1648848" cy="1573747"/>
          </a:xfrm>
          <a:prstGeom prst="ellipse">
            <a:avLst/>
          </a:prstGeom>
          <a:solidFill>
            <a:srgbClr val="FFC000"/>
          </a:solidFill>
          <a:ln w="28575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09BCEDC-4285-B72D-5F4E-20BF1E90F3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0351" y="1431876"/>
            <a:ext cx="1669316" cy="1584251"/>
          </a:xfrm>
          <a:prstGeom prst="ellipse">
            <a:avLst/>
          </a:prstGeom>
          <a:solidFill>
            <a:srgbClr val="FFC000"/>
          </a:solidFill>
          <a:ln w="28575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59F4A5B-59CE-48C8-AE24-3C22D3EDE3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91958" y="1408997"/>
            <a:ext cx="1676463" cy="1596627"/>
          </a:xfrm>
          <a:prstGeom prst="ellipse">
            <a:avLst/>
          </a:prstGeom>
          <a:solidFill>
            <a:srgbClr val="FFC000"/>
          </a:solidFill>
          <a:ln w="28575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EE8F135-CBB5-21F6-9924-EEF19FB2BE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94035" y="1408997"/>
            <a:ext cx="1676463" cy="1596627"/>
          </a:xfrm>
          <a:prstGeom prst="ellipse">
            <a:avLst/>
          </a:prstGeom>
          <a:solidFill>
            <a:srgbClr val="FFC000"/>
          </a:solidFill>
          <a:ln w="28575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CC52156-F12E-3CF8-A67E-06EC2F7AD42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4841" y="3958057"/>
            <a:ext cx="1648848" cy="1696795"/>
          </a:xfrm>
          <a:prstGeom prst="ellipse">
            <a:avLst/>
          </a:prstGeom>
          <a:solidFill>
            <a:srgbClr val="FFC000"/>
          </a:solidFill>
          <a:ln w="28575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6A85D5C-200F-73EC-235C-479430CC7E7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72216" y="3972223"/>
            <a:ext cx="1648848" cy="1696795"/>
          </a:xfrm>
          <a:prstGeom prst="ellipse">
            <a:avLst/>
          </a:prstGeom>
          <a:solidFill>
            <a:srgbClr val="FFC000"/>
          </a:solidFill>
          <a:ln w="28575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E9E68C2-B1C9-A66B-C6F4-53C9C8D1A9C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43997" y="3972223"/>
            <a:ext cx="1648848" cy="1682629"/>
          </a:xfrm>
          <a:prstGeom prst="ellipse">
            <a:avLst/>
          </a:prstGeom>
          <a:solidFill>
            <a:srgbClr val="FFC000"/>
          </a:solidFill>
          <a:ln w="28575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9177C61-0431-0B3A-E31B-6DB5B8D59DC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04830" y="3935113"/>
            <a:ext cx="1648848" cy="1740583"/>
          </a:xfrm>
          <a:prstGeom prst="ellipse">
            <a:avLst/>
          </a:prstGeom>
          <a:solidFill>
            <a:srgbClr val="FFC000"/>
          </a:solidFill>
          <a:ln w="28575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sp>
        <p:nvSpPr>
          <p:cNvPr id="2" name="AutoShape 2" descr="blob:https://web.whatsapp.com/8c92f58b-6fa4-4785-98a2-fb286f1274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912" y="3935113"/>
            <a:ext cx="1731043" cy="1837588"/>
          </a:xfrm>
          <a:prstGeom prst="ellipse">
            <a:avLst/>
          </a:prstGeom>
          <a:solidFill>
            <a:srgbClr val="FFC000"/>
          </a:solidFill>
          <a:ln w="28575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sp>
        <p:nvSpPr>
          <p:cNvPr id="31" name="TextBox 2">
            <a:extLst>
              <a:ext uri="{FF2B5EF4-FFF2-40B4-BE49-F238E27FC236}">
                <a16:creationId xmlns:a16="http://schemas.microsoft.com/office/drawing/2014/main" id="{1DFCF757-C1AA-CAFB-408D-DBF67E5FF2B3}"/>
              </a:ext>
            </a:extLst>
          </p:cNvPr>
          <p:cNvSpPr txBox="1"/>
          <p:nvPr/>
        </p:nvSpPr>
        <p:spPr>
          <a:xfrm>
            <a:off x="5110808" y="5835370"/>
            <a:ext cx="1701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b="1" dirty="0" smtClean="0">
                <a:latin typeface="Times New Roman" panose="02020603050405020304" pitchFamily="18" charset="0"/>
                <a:ea typeface="Calibri" panose="020F0502020204030204" charset="0"/>
              </a:rPr>
              <a:t>DEVANSH TYAGI</a:t>
            </a:r>
            <a:endParaRPr lang="en-US" sz="1400" b="1" dirty="0">
              <a:latin typeface="Times New Roman" panose="02020603050405020304" pitchFamily="18" charset="0"/>
              <a:ea typeface="Calibri" panose="020F0502020204030204" charset="0"/>
            </a:endParaRPr>
          </a:p>
          <a:p>
            <a:pPr algn="ctr"/>
            <a:r>
              <a:rPr lang="en-IN" b="1" dirty="0" smtClean="0">
                <a:latin typeface="Times New Roman" panose="02020603050405020304" pitchFamily="18" charset="0"/>
                <a:sym typeface="+mn-ea"/>
              </a:rPr>
              <a:t>Scored</a:t>
            </a:r>
            <a:r>
              <a:rPr lang="en-IN" b="1" i="1" dirty="0" smtClean="0">
                <a:effectLst/>
                <a:latin typeface="Times New Roman" panose="02020603050405020304" pitchFamily="18" charset="0"/>
                <a:ea typeface="Calibri" panose="020F0502020204030204" charset="0"/>
              </a:rPr>
              <a:t>- </a:t>
            </a:r>
            <a:r>
              <a:rPr lang="en-IN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95.6 %</a:t>
            </a:r>
          </a:p>
        </p:txBody>
      </p:sp>
    </p:spTree>
    <p:extLst>
      <p:ext uri="{BB962C8B-B14F-4D97-AF65-F5344CB8AC3E}">
        <p14:creationId xmlns:p14="http://schemas.microsoft.com/office/powerpoint/2010/main" val="27397993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F5BAD7-F920-CC7F-1FC7-C9C847504E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vydehi school logo">
            <a:extLst>
              <a:ext uri="{FF2B5EF4-FFF2-40B4-BE49-F238E27FC236}">
                <a16:creationId xmlns:a16="http://schemas.microsoft.com/office/drawing/2014/main" id="{E087E24B-FF10-0B58-3973-0F20C5F4F8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39330" y="-318613"/>
            <a:ext cx="1928495" cy="1928495"/>
          </a:xfrm>
          <a:prstGeom prst="rect">
            <a:avLst/>
          </a:prstGeom>
        </p:spPr>
      </p:pic>
      <p:sp>
        <p:nvSpPr>
          <p:cNvPr id="16" name="TextBox 2">
            <a:extLst>
              <a:ext uri="{FF2B5EF4-FFF2-40B4-BE49-F238E27FC236}">
                <a16:creationId xmlns:a16="http://schemas.microsoft.com/office/drawing/2014/main" id="{50142E54-7075-0EE8-2ECD-A3F268DEB00B}"/>
              </a:ext>
            </a:extLst>
          </p:cNvPr>
          <p:cNvSpPr txBox="1"/>
          <p:nvPr/>
        </p:nvSpPr>
        <p:spPr>
          <a:xfrm>
            <a:off x="752966" y="3152168"/>
            <a:ext cx="1648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400" b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ANVITHA P</a:t>
            </a:r>
          </a:p>
          <a:p>
            <a:pPr algn="ctr"/>
            <a:r>
              <a:rPr lang="en-IN" b="1" dirty="0">
                <a:latin typeface="Times New Roman" panose="02020603050405020304" pitchFamily="18" charset="0"/>
                <a:sym typeface="+mn-ea"/>
              </a:rPr>
              <a:t>Scored</a:t>
            </a:r>
            <a:r>
              <a:rPr lang="en-IN" b="1" i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- </a:t>
            </a:r>
            <a:r>
              <a:rPr lang="en-IN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95.2 %</a:t>
            </a:r>
          </a:p>
        </p:txBody>
      </p:sp>
      <p:sp>
        <p:nvSpPr>
          <p:cNvPr id="17" name="TextBox 2">
            <a:extLst>
              <a:ext uri="{FF2B5EF4-FFF2-40B4-BE49-F238E27FC236}">
                <a16:creationId xmlns:a16="http://schemas.microsoft.com/office/drawing/2014/main" id="{4B439E85-0151-864B-28DA-50EE9F8DFFF2}"/>
              </a:ext>
            </a:extLst>
          </p:cNvPr>
          <p:cNvSpPr txBox="1"/>
          <p:nvPr/>
        </p:nvSpPr>
        <p:spPr>
          <a:xfrm>
            <a:off x="3904400" y="3204538"/>
            <a:ext cx="21162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400" b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SHUSHRUTH BETHUR</a:t>
            </a:r>
          </a:p>
          <a:p>
            <a:pPr algn="ctr"/>
            <a:r>
              <a:rPr lang="en-IN" b="1" dirty="0">
                <a:latin typeface="Times New Roman" panose="02020603050405020304" pitchFamily="18" charset="0"/>
                <a:sym typeface="+mn-ea"/>
              </a:rPr>
              <a:t>Scored</a:t>
            </a:r>
            <a:r>
              <a:rPr lang="en-IN" b="1" i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- </a:t>
            </a:r>
            <a:r>
              <a:rPr lang="en-IN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95</a:t>
            </a:r>
            <a:r>
              <a:rPr lang="en-IN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charset="0"/>
              </a:rPr>
              <a:t>.2 </a:t>
            </a:r>
            <a:r>
              <a:rPr lang="en-IN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%</a:t>
            </a:r>
          </a:p>
        </p:txBody>
      </p:sp>
      <p:sp>
        <p:nvSpPr>
          <p:cNvPr id="18" name="TextBox 2">
            <a:extLst>
              <a:ext uri="{FF2B5EF4-FFF2-40B4-BE49-F238E27FC236}">
                <a16:creationId xmlns:a16="http://schemas.microsoft.com/office/drawing/2014/main" id="{2AD19D28-60B0-5FD2-802C-31FD4BE32AC6}"/>
              </a:ext>
            </a:extLst>
          </p:cNvPr>
          <p:cNvSpPr txBox="1"/>
          <p:nvPr/>
        </p:nvSpPr>
        <p:spPr>
          <a:xfrm>
            <a:off x="6096000" y="3195712"/>
            <a:ext cx="26788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400" b="1" dirty="0">
                <a:latin typeface="Times New Roman" panose="02020603050405020304" pitchFamily="18" charset="0"/>
                <a:sym typeface="+mn-ea"/>
              </a:rPr>
              <a:t>CHARVI REDDY GUNUKULA</a:t>
            </a:r>
          </a:p>
          <a:p>
            <a:pPr algn="ctr"/>
            <a:r>
              <a:rPr lang="en-IN" b="1" dirty="0">
                <a:latin typeface="Times New Roman" panose="02020603050405020304" pitchFamily="18" charset="0"/>
                <a:sym typeface="+mn-ea"/>
              </a:rPr>
              <a:t>Scored</a:t>
            </a:r>
            <a:r>
              <a:rPr lang="en-IN" b="1" i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- </a:t>
            </a:r>
            <a:r>
              <a:rPr lang="en-IN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95</a:t>
            </a:r>
            <a:r>
              <a:rPr lang="en-IN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charset="0"/>
              </a:rPr>
              <a:t>.2</a:t>
            </a:r>
            <a:r>
              <a:rPr lang="en-IN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 %</a:t>
            </a:r>
          </a:p>
        </p:txBody>
      </p:sp>
      <p:sp>
        <p:nvSpPr>
          <p:cNvPr id="19" name="TextBox 2">
            <a:extLst>
              <a:ext uri="{FF2B5EF4-FFF2-40B4-BE49-F238E27FC236}">
                <a16:creationId xmlns:a16="http://schemas.microsoft.com/office/drawing/2014/main" id="{CCD67DD3-2DA3-0268-E4CE-DD407627C56A}"/>
              </a:ext>
            </a:extLst>
          </p:cNvPr>
          <p:cNvSpPr txBox="1"/>
          <p:nvPr/>
        </p:nvSpPr>
        <p:spPr>
          <a:xfrm>
            <a:off x="9745542" y="3195712"/>
            <a:ext cx="14757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400" b="1" dirty="0">
                <a:latin typeface="Times New Roman" panose="02020603050405020304" pitchFamily="18" charset="0"/>
                <a:sym typeface="+mn-ea"/>
              </a:rPr>
              <a:t>ARCHANA A S</a:t>
            </a:r>
          </a:p>
          <a:p>
            <a:pPr algn="ctr"/>
            <a:r>
              <a:rPr lang="en-IN" b="1" dirty="0">
                <a:latin typeface="Times New Roman" panose="02020603050405020304" pitchFamily="18" charset="0"/>
                <a:sym typeface="+mn-ea"/>
              </a:rPr>
              <a:t>Scored</a:t>
            </a:r>
            <a:r>
              <a:rPr lang="en-IN" b="1" i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- </a:t>
            </a:r>
            <a:r>
              <a:rPr lang="en-IN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95 %</a:t>
            </a:r>
          </a:p>
        </p:txBody>
      </p:sp>
      <p:sp>
        <p:nvSpPr>
          <p:cNvPr id="20" name="TextBox 2">
            <a:extLst>
              <a:ext uri="{FF2B5EF4-FFF2-40B4-BE49-F238E27FC236}">
                <a16:creationId xmlns:a16="http://schemas.microsoft.com/office/drawing/2014/main" id="{E8BE8C90-F568-161D-3FA8-43EC7FA280BB}"/>
              </a:ext>
            </a:extLst>
          </p:cNvPr>
          <p:cNvSpPr txBox="1"/>
          <p:nvPr/>
        </p:nvSpPr>
        <p:spPr>
          <a:xfrm>
            <a:off x="730095" y="5766108"/>
            <a:ext cx="18162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400" b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AKSHARA KUMAR</a:t>
            </a:r>
          </a:p>
          <a:p>
            <a:pPr algn="ctr"/>
            <a:r>
              <a:rPr lang="en-IN" b="1" dirty="0">
                <a:latin typeface="Times New Roman" panose="02020603050405020304" pitchFamily="18" charset="0"/>
                <a:sym typeface="+mn-ea"/>
              </a:rPr>
              <a:t>Scored</a:t>
            </a:r>
            <a:r>
              <a:rPr lang="en-IN" b="1" i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- </a:t>
            </a:r>
            <a:r>
              <a:rPr lang="en-IN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95 %</a:t>
            </a:r>
          </a:p>
        </p:txBody>
      </p:sp>
      <p:sp>
        <p:nvSpPr>
          <p:cNvPr id="21" name="AutoShape 4" descr="First Rank 3D Illustrations - Free Download in PNG, glTF">
            <a:extLst>
              <a:ext uri="{FF2B5EF4-FFF2-40B4-BE49-F238E27FC236}">
                <a16:creationId xmlns:a16="http://schemas.microsoft.com/office/drawing/2014/main" id="{1BD5C8C7-6476-0B5C-06B4-9EE48015FE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86296" y="954797"/>
            <a:ext cx="1110344" cy="111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674C82-674B-A93F-0ACA-A07D6BC5271E}"/>
              </a:ext>
            </a:extLst>
          </p:cNvPr>
          <p:cNvSpPr txBox="1"/>
          <p:nvPr/>
        </p:nvSpPr>
        <p:spPr>
          <a:xfrm>
            <a:off x="2063931" y="148046"/>
            <a:ext cx="782900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120" algn="ctr"/>
                <a:tab pos="5730875" algn="r"/>
              </a:tabLst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effectLst/>
                <a:latin typeface="Arial Black" panose="020B0A04020102020204" pitchFamily="34" charset="0"/>
                <a:ea typeface="Calibri" panose="020F0502020204030204" charset="0"/>
                <a:cs typeface="Times New Roman" panose="02020603050405020304" pitchFamily="18" charset="0"/>
              </a:rPr>
              <a:t>VYDEHI SCHOOL OF EXCELLENCE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effectLst/>
              <a:latin typeface="Arial Black" panose="020B0A040201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865120" algn="ctr"/>
                <a:tab pos="5730875" algn="r"/>
              </a:tabLst>
            </a:pPr>
            <a:r>
              <a:rPr kumimoji="0" lang="en-US" altLang="en-US" sz="24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GRADE 10 CBSE RESULT </a:t>
            </a:r>
            <a:r>
              <a:rPr kumimoji="0" lang="en-US" altLang="en-US" sz="2400" b="1" i="1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(2024-25)</a:t>
            </a:r>
            <a:endParaRPr kumimoji="0" lang="en-US" altLang="en-US" sz="2400" b="1" i="0" u="sng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120" algn="ctr"/>
                <a:tab pos="5730875" algn="r"/>
              </a:tabLst>
            </a:pPr>
            <a:r>
              <a:rPr kumimoji="0" lang="en-US" altLang="en-US" sz="24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TOPPERS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22" name="AutoShape 6" descr="First Rank 3D Illustrations - Free Download in PNG, glTF">
            <a:extLst>
              <a:ext uri="{FF2B5EF4-FFF2-40B4-BE49-F238E27FC236}">
                <a16:creationId xmlns:a16="http://schemas.microsoft.com/office/drawing/2014/main" id="{DF72C414-27B5-E31B-21DB-56E40C8730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3" name="AutoShape 8" descr="First Rank 3D Illustrations - Free Download in PNG, glTF">
            <a:extLst>
              <a:ext uri="{FF2B5EF4-FFF2-40B4-BE49-F238E27FC236}">
                <a16:creationId xmlns:a16="http://schemas.microsoft.com/office/drawing/2014/main" id="{E5166A79-8AA7-E894-7989-D1BF075B66C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1" name="TextBox 2">
            <a:extLst>
              <a:ext uri="{FF2B5EF4-FFF2-40B4-BE49-F238E27FC236}">
                <a16:creationId xmlns:a16="http://schemas.microsoft.com/office/drawing/2014/main" id="{89EC8A1B-A795-975A-7910-8BFFF39DFBA8}"/>
              </a:ext>
            </a:extLst>
          </p:cNvPr>
          <p:cNvSpPr txBox="1"/>
          <p:nvPr/>
        </p:nvSpPr>
        <p:spPr>
          <a:xfrm>
            <a:off x="4119086" y="5766108"/>
            <a:ext cx="16634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400" b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AYATI SULTANIA</a:t>
            </a:r>
          </a:p>
          <a:p>
            <a:pPr algn="ctr"/>
            <a:r>
              <a:rPr lang="en-IN" b="1" dirty="0">
                <a:latin typeface="Times New Roman" panose="02020603050405020304" pitchFamily="18" charset="0"/>
                <a:sym typeface="+mn-ea"/>
              </a:rPr>
              <a:t>Scored</a:t>
            </a:r>
            <a:r>
              <a:rPr lang="en-IN" b="1" i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- </a:t>
            </a:r>
            <a:r>
              <a:rPr lang="en-IN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95 %</a:t>
            </a:r>
          </a:p>
        </p:txBody>
      </p:sp>
      <p:sp>
        <p:nvSpPr>
          <p:cNvPr id="42" name="TextBox 2">
            <a:extLst>
              <a:ext uri="{FF2B5EF4-FFF2-40B4-BE49-F238E27FC236}">
                <a16:creationId xmlns:a16="http://schemas.microsoft.com/office/drawing/2014/main" id="{4E463753-4D6F-28FB-6A1C-A3CBDD58220A}"/>
              </a:ext>
            </a:extLst>
          </p:cNvPr>
          <p:cNvSpPr txBox="1"/>
          <p:nvPr/>
        </p:nvSpPr>
        <p:spPr>
          <a:xfrm>
            <a:off x="6744794" y="5766108"/>
            <a:ext cx="1475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400" b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SAYAN BOSE</a:t>
            </a:r>
          </a:p>
          <a:p>
            <a:pPr algn="ctr"/>
            <a:r>
              <a:rPr lang="en-IN" b="1" dirty="0">
                <a:latin typeface="Times New Roman" panose="02020603050405020304" pitchFamily="18" charset="0"/>
                <a:sym typeface="+mn-ea"/>
              </a:rPr>
              <a:t>Scored</a:t>
            </a:r>
            <a:r>
              <a:rPr lang="en-IN" b="1" i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- </a:t>
            </a:r>
            <a:r>
              <a:rPr lang="en-IN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95 %</a:t>
            </a:r>
          </a:p>
        </p:txBody>
      </p:sp>
      <p:sp>
        <p:nvSpPr>
          <p:cNvPr id="43" name="TextBox 2">
            <a:extLst>
              <a:ext uri="{FF2B5EF4-FFF2-40B4-BE49-F238E27FC236}">
                <a16:creationId xmlns:a16="http://schemas.microsoft.com/office/drawing/2014/main" id="{B40BC374-73FA-DA0E-B994-226870F165BC}"/>
              </a:ext>
            </a:extLst>
          </p:cNvPr>
          <p:cNvSpPr txBox="1"/>
          <p:nvPr/>
        </p:nvSpPr>
        <p:spPr>
          <a:xfrm>
            <a:off x="9245116" y="5732139"/>
            <a:ext cx="24765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400" b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SRINANDAN PASUNURTHI</a:t>
            </a:r>
          </a:p>
          <a:p>
            <a:pPr algn="ctr"/>
            <a:r>
              <a:rPr lang="en-IN" b="1" dirty="0">
                <a:latin typeface="Times New Roman" panose="02020603050405020304" pitchFamily="18" charset="0"/>
                <a:sym typeface="+mn-ea"/>
              </a:rPr>
              <a:t>Scored</a:t>
            </a:r>
            <a:r>
              <a:rPr lang="en-IN" b="1" i="1" dirty="0">
                <a:effectLst/>
                <a:latin typeface="Times New Roman" panose="02020603050405020304" pitchFamily="18" charset="0"/>
                <a:ea typeface="Calibri" panose="020F0502020204030204" charset="0"/>
              </a:rPr>
              <a:t>- </a:t>
            </a:r>
            <a:r>
              <a:rPr lang="en-IN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</a:rPr>
              <a:t>95 %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CB68D5-6A6D-36C2-0DB5-D5288D8C96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475" y="1495821"/>
            <a:ext cx="1648848" cy="1575935"/>
          </a:xfrm>
          <a:prstGeom prst="ellipse">
            <a:avLst/>
          </a:prstGeom>
          <a:solidFill>
            <a:srgbClr val="FFC000"/>
          </a:solidFill>
          <a:ln w="28575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311FB8-8596-7745-57D0-853893486E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9086" y="1471485"/>
            <a:ext cx="1648848" cy="1699697"/>
          </a:xfrm>
          <a:prstGeom prst="ellipse">
            <a:avLst/>
          </a:prstGeom>
          <a:solidFill>
            <a:srgbClr val="FFC000"/>
          </a:solidFill>
          <a:ln w="28575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C72C2D3-B23D-6E95-1119-FD24C8148D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0782" y="1458908"/>
            <a:ext cx="1648848" cy="1712274"/>
          </a:xfrm>
          <a:prstGeom prst="ellipse">
            <a:avLst/>
          </a:prstGeom>
          <a:solidFill>
            <a:srgbClr val="FFC000"/>
          </a:solidFill>
          <a:ln w="28575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A29F49C-BC90-1981-7770-B51083A392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67658" y="1480615"/>
            <a:ext cx="1663468" cy="1723923"/>
          </a:xfrm>
          <a:prstGeom prst="ellipse">
            <a:avLst/>
          </a:prstGeom>
          <a:solidFill>
            <a:srgbClr val="FFC000"/>
          </a:solidFill>
          <a:ln w="28575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D2597B0-0C67-62AD-F896-B81AD1BE14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5134" y="4055556"/>
            <a:ext cx="1686189" cy="1596540"/>
          </a:xfrm>
          <a:prstGeom prst="ellipse">
            <a:avLst/>
          </a:prstGeom>
          <a:solidFill>
            <a:srgbClr val="FFC000"/>
          </a:solidFill>
          <a:ln w="28575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09A6561-A393-B874-A905-26383B30B10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19087" y="4051132"/>
            <a:ext cx="1648848" cy="1600963"/>
          </a:xfrm>
          <a:prstGeom prst="ellipse">
            <a:avLst/>
          </a:prstGeom>
          <a:solidFill>
            <a:srgbClr val="FFC000"/>
          </a:solidFill>
          <a:ln w="28575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767C049-89C0-10E0-BFCB-78209A10E5D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69181" y="4099100"/>
            <a:ext cx="1662164" cy="1635877"/>
          </a:xfrm>
          <a:prstGeom prst="ellipse">
            <a:avLst/>
          </a:prstGeom>
          <a:solidFill>
            <a:srgbClr val="FFC000"/>
          </a:solidFill>
          <a:ln w="28575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798FD0C-EE9A-63D5-D47C-B6D8B3B898D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667658" y="3939921"/>
            <a:ext cx="1662164" cy="1673607"/>
          </a:xfrm>
          <a:prstGeom prst="ellipse">
            <a:avLst/>
          </a:prstGeom>
          <a:solidFill>
            <a:srgbClr val="FFC000"/>
          </a:solidFill>
          <a:ln w="28575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9072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F5BAD7-F920-CC7F-1FC7-C9C847504E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vydehi school logo">
            <a:extLst>
              <a:ext uri="{FF2B5EF4-FFF2-40B4-BE49-F238E27FC236}">
                <a16:creationId xmlns:a16="http://schemas.microsoft.com/office/drawing/2014/main" id="{E087E24B-FF10-0B58-3973-0F20C5F4F8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39330" y="-318613"/>
            <a:ext cx="1928495" cy="1928495"/>
          </a:xfrm>
          <a:prstGeom prst="rect">
            <a:avLst/>
          </a:prstGeom>
        </p:spPr>
      </p:pic>
      <p:sp>
        <p:nvSpPr>
          <p:cNvPr id="21" name="AutoShape 4" descr="First Rank 3D Illustrations - Free Download in PNG, glTF">
            <a:extLst>
              <a:ext uri="{FF2B5EF4-FFF2-40B4-BE49-F238E27FC236}">
                <a16:creationId xmlns:a16="http://schemas.microsoft.com/office/drawing/2014/main" id="{1BD5C8C7-6476-0B5C-06B4-9EE48015FE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86296" y="954797"/>
            <a:ext cx="1110344" cy="111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674C82-674B-A93F-0ACA-A07D6BC5271E}"/>
              </a:ext>
            </a:extLst>
          </p:cNvPr>
          <p:cNvSpPr txBox="1"/>
          <p:nvPr/>
        </p:nvSpPr>
        <p:spPr>
          <a:xfrm>
            <a:off x="2063931" y="148046"/>
            <a:ext cx="782900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120" algn="ctr"/>
                <a:tab pos="5730875" algn="r"/>
              </a:tabLst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effectLst/>
                <a:latin typeface="Arial Black" panose="020B0A04020102020204" pitchFamily="34" charset="0"/>
                <a:ea typeface="Calibri" panose="020F0502020204030204" charset="0"/>
                <a:cs typeface="Times New Roman" panose="02020603050405020304" pitchFamily="18" charset="0"/>
              </a:rPr>
              <a:t>VYDEHI SCHOOL OF EXCELLENCE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effectLst/>
              <a:latin typeface="Arial Black" panose="020B0A040201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865120" algn="ctr"/>
                <a:tab pos="5730875" algn="r"/>
              </a:tabLst>
            </a:pPr>
            <a:r>
              <a:rPr kumimoji="0" lang="en-US" altLang="en-US" sz="24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GRADE 10 CBSE RESULT </a:t>
            </a:r>
            <a:r>
              <a:rPr kumimoji="0" lang="en-US" altLang="en-US" sz="2400" b="1" i="1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(2024-25)</a:t>
            </a:r>
            <a:endParaRPr kumimoji="0" lang="en-US" altLang="en-US" sz="2400" b="1" i="0" u="sng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120" algn="ctr"/>
                <a:tab pos="5730875" algn="r"/>
              </a:tabLst>
            </a:pPr>
            <a:r>
              <a:rPr lang="en-US" altLang="en-US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 TOPPERS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22" name="AutoShape 6" descr="First Rank 3D Illustrations - Free Download in PNG, glTF">
            <a:extLst>
              <a:ext uri="{FF2B5EF4-FFF2-40B4-BE49-F238E27FC236}">
                <a16:creationId xmlns:a16="http://schemas.microsoft.com/office/drawing/2014/main" id="{DF72C414-27B5-E31B-21DB-56E40C8730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3" name="AutoShape 8" descr="First Rank 3D Illustrations - Free Download in PNG, glTF">
            <a:extLst>
              <a:ext uri="{FF2B5EF4-FFF2-40B4-BE49-F238E27FC236}">
                <a16:creationId xmlns:a16="http://schemas.microsoft.com/office/drawing/2014/main" id="{E5166A79-8AA7-E894-7989-D1BF075B66C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863157"/>
              </p:ext>
            </p:extLst>
          </p:nvPr>
        </p:nvGraphicFramePr>
        <p:xfrm>
          <a:off x="1851558" y="1619531"/>
          <a:ext cx="4015842" cy="4120367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637752">
                  <a:extLst>
                    <a:ext uri="{9D8B030D-6E8A-4147-A177-3AD203B41FA5}">
                      <a16:colId xmlns:a16="http://schemas.microsoft.com/office/drawing/2014/main" val="1088085698"/>
                    </a:ext>
                  </a:extLst>
                </a:gridCol>
                <a:gridCol w="2580900">
                  <a:extLst>
                    <a:ext uri="{9D8B030D-6E8A-4147-A177-3AD203B41FA5}">
                      <a16:colId xmlns:a16="http://schemas.microsoft.com/office/drawing/2014/main" val="641372383"/>
                    </a:ext>
                  </a:extLst>
                </a:gridCol>
                <a:gridCol w="797190">
                  <a:extLst>
                    <a:ext uri="{9D8B030D-6E8A-4147-A177-3AD203B41FA5}">
                      <a16:colId xmlns:a16="http://schemas.microsoft.com/office/drawing/2014/main" val="2947126623"/>
                    </a:ext>
                  </a:extLst>
                </a:gridCol>
              </a:tblGrid>
              <a:tr h="48829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ENGLISH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9382494"/>
                  </a:ext>
                </a:extLst>
              </a:tr>
              <a:tr h="38418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S.NO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TOPPER’S NAME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MARKS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99245882"/>
                  </a:ext>
                </a:extLst>
              </a:tr>
              <a:tr h="2478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 AKILAN </a:t>
                      </a:r>
                      <a:r>
                        <a:rPr lang="en-US" sz="1100" u="none" strike="noStrike" dirty="0">
                          <a:effectLst/>
                        </a:rPr>
                        <a:t>SIVAKUMAR V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60427349"/>
                  </a:ext>
                </a:extLst>
              </a:tr>
              <a:tr h="2478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 HARSH </a:t>
                      </a:r>
                      <a:r>
                        <a:rPr lang="en-US" sz="1100" u="none" strike="noStrike" dirty="0">
                          <a:effectLst/>
                        </a:rPr>
                        <a:t>NAKARANI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56161458"/>
                  </a:ext>
                </a:extLst>
              </a:tr>
              <a:tr h="2478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 KEERTHANA </a:t>
                      </a:r>
                      <a:r>
                        <a:rPr lang="en-US" sz="1100" u="none" strike="noStrike" dirty="0">
                          <a:effectLst/>
                        </a:rPr>
                        <a:t>JAGANNATHAN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95447629"/>
                  </a:ext>
                </a:extLst>
              </a:tr>
              <a:tr h="2478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 SHREYA </a:t>
                      </a:r>
                      <a:r>
                        <a:rPr lang="en-US" sz="1100" u="none" strike="noStrike" dirty="0">
                          <a:effectLst/>
                        </a:rPr>
                        <a:t>VINOD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05421460"/>
                  </a:ext>
                </a:extLst>
              </a:tr>
              <a:tr h="2735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 CHEEDELLA </a:t>
                      </a:r>
                      <a:r>
                        <a:rPr lang="en-US" sz="1100" u="none" strike="noStrike" dirty="0">
                          <a:effectLst/>
                        </a:rPr>
                        <a:t>SAI HANEESH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62647103"/>
                  </a:ext>
                </a:extLst>
              </a:tr>
              <a:tr h="2478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 JEYASHREE </a:t>
                      </a:r>
                      <a:r>
                        <a:rPr lang="en-US" sz="1100" u="none" strike="noStrike" dirty="0">
                          <a:effectLst/>
                        </a:rPr>
                        <a:t>KEERTHANA CHIDAMBARAM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21842584"/>
                  </a:ext>
                </a:extLst>
              </a:tr>
              <a:tr h="2478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 ANIRUDH </a:t>
                      </a:r>
                      <a:r>
                        <a:rPr lang="en-US" sz="1100" u="none" strike="noStrike" dirty="0">
                          <a:effectLst/>
                        </a:rPr>
                        <a:t>MUKUNDHAN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57949503"/>
                  </a:ext>
                </a:extLst>
              </a:tr>
              <a:tr h="2478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 PRACHITEE </a:t>
                      </a:r>
                      <a:r>
                        <a:rPr lang="en-US" sz="1100" u="none" strike="noStrike" dirty="0">
                          <a:effectLst/>
                        </a:rPr>
                        <a:t>JOG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28028748"/>
                  </a:ext>
                </a:extLst>
              </a:tr>
              <a:tr h="2478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 ISHIKA </a:t>
                      </a:r>
                      <a:r>
                        <a:rPr lang="en-US" sz="1100" u="none" strike="noStrike" dirty="0">
                          <a:effectLst/>
                        </a:rPr>
                        <a:t>PATANAIK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27784799"/>
                  </a:ext>
                </a:extLst>
              </a:tr>
              <a:tr h="2478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 ARCHANA </a:t>
                      </a:r>
                      <a:r>
                        <a:rPr lang="en-US" sz="1100" u="none" strike="noStrike" dirty="0">
                          <a:effectLst/>
                        </a:rPr>
                        <a:t>A 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8974533"/>
                  </a:ext>
                </a:extLst>
              </a:tr>
              <a:tr h="2478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 ARNAV </a:t>
                      </a:r>
                      <a:r>
                        <a:rPr lang="en-US" sz="1100" u="none" strike="noStrike" dirty="0">
                          <a:effectLst/>
                        </a:rPr>
                        <a:t>AMERIA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61981178"/>
                  </a:ext>
                </a:extLst>
              </a:tr>
              <a:tr h="2478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 AARAV </a:t>
                      </a:r>
                      <a:r>
                        <a:rPr lang="en-US" sz="1100" u="none" strike="noStrike" dirty="0">
                          <a:effectLst/>
                        </a:rPr>
                        <a:t>SAXENA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51000678"/>
                  </a:ext>
                </a:extLst>
              </a:tr>
              <a:tr h="2478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 RUTH </a:t>
                      </a:r>
                      <a:r>
                        <a:rPr lang="en-US" sz="1100" u="none" strike="noStrike" dirty="0">
                          <a:effectLst/>
                        </a:rPr>
                        <a:t>JACOB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98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74381573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108733"/>
              </p:ext>
            </p:extLst>
          </p:nvPr>
        </p:nvGraphicFramePr>
        <p:xfrm>
          <a:off x="6248400" y="1609881"/>
          <a:ext cx="3835400" cy="1893809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609096">
                  <a:extLst>
                    <a:ext uri="{9D8B030D-6E8A-4147-A177-3AD203B41FA5}">
                      <a16:colId xmlns:a16="http://schemas.microsoft.com/office/drawing/2014/main" val="3041207365"/>
                    </a:ext>
                  </a:extLst>
                </a:gridCol>
                <a:gridCol w="2464934">
                  <a:extLst>
                    <a:ext uri="{9D8B030D-6E8A-4147-A177-3AD203B41FA5}">
                      <a16:colId xmlns:a16="http://schemas.microsoft.com/office/drawing/2014/main" val="3130752475"/>
                    </a:ext>
                  </a:extLst>
                </a:gridCol>
                <a:gridCol w="761370">
                  <a:extLst>
                    <a:ext uri="{9D8B030D-6E8A-4147-A177-3AD203B41FA5}">
                      <a16:colId xmlns:a16="http://schemas.microsoft.com/office/drawing/2014/main" val="514841956"/>
                    </a:ext>
                  </a:extLst>
                </a:gridCol>
              </a:tblGrid>
              <a:tr h="437888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HINDI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1659505"/>
                  </a:ext>
                </a:extLst>
              </a:tr>
              <a:tr h="34453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S.NO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TOPPER’S NAME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MARKS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50673115"/>
                  </a:ext>
                </a:extLst>
              </a:tr>
              <a:tr h="222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 SOWMIYA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61217075"/>
                  </a:ext>
                </a:extLst>
              </a:tr>
              <a:tr h="222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 SANATAN </a:t>
                      </a:r>
                      <a:r>
                        <a:rPr lang="en-US" sz="1100" u="none" strike="noStrike" dirty="0">
                          <a:effectLst/>
                        </a:rPr>
                        <a:t>GOYAL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39405169"/>
                  </a:ext>
                </a:extLst>
              </a:tr>
              <a:tr h="222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 NIDHI </a:t>
                      </a:r>
                      <a:r>
                        <a:rPr lang="en-US" sz="1100" u="none" strike="noStrike" dirty="0">
                          <a:effectLst/>
                        </a:rPr>
                        <a:t>AGRAWAL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94304563"/>
                  </a:ext>
                </a:extLst>
              </a:tr>
              <a:tr h="222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 DEVANSH </a:t>
                      </a:r>
                      <a:r>
                        <a:rPr lang="en-US" sz="1100" u="none" strike="noStrike" dirty="0">
                          <a:effectLst/>
                        </a:rPr>
                        <a:t>TYAGI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5354989"/>
                  </a:ext>
                </a:extLst>
              </a:tr>
              <a:tr h="222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 CHEEDELLA </a:t>
                      </a:r>
                      <a:r>
                        <a:rPr lang="en-US" sz="1100" u="none" strike="noStrike" dirty="0">
                          <a:effectLst/>
                        </a:rPr>
                        <a:t>SAI HANEESH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97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6752591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302759"/>
              </p:ext>
            </p:extLst>
          </p:nvPr>
        </p:nvGraphicFramePr>
        <p:xfrm>
          <a:off x="6248400" y="3822304"/>
          <a:ext cx="3835400" cy="1917594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609096">
                  <a:extLst>
                    <a:ext uri="{9D8B030D-6E8A-4147-A177-3AD203B41FA5}">
                      <a16:colId xmlns:a16="http://schemas.microsoft.com/office/drawing/2014/main" val="491876166"/>
                    </a:ext>
                  </a:extLst>
                </a:gridCol>
                <a:gridCol w="2464934">
                  <a:extLst>
                    <a:ext uri="{9D8B030D-6E8A-4147-A177-3AD203B41FA5}">
                      <a16:colId xmlns:a16="http://schemas.microsoft.com/office/drawing/2014/main" val="2083291327"/>
                    </a:ext>
                  </a:extLst>
                </a:gridCol>
                <a:gridCol w="761370">
                  <a:extLst>
                    <a:ext uri="{9D8B030D-6E8A-4147-A177-3AD203B41FA5}">
                      <a16:colId xmlns:a16="http://schemas.microsoft.com/office/drawing/2014/main" val="2717920054"/>
                    </a:ext>
                  </a:extLst>
                </a:gridCol>
              </a:tblGrid>
              <a:tr h="396813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MATH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121558"/>
                  </a:ext>
                </a:extLst>
              </a:tr>
              <a:tr h="3122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S.NO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TOPPER’S NAME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MARKS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92956801"/>
                  </a:ext>
                </a:extLst>
              </a:tr>
              <a:tr h="2014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 PARTH BANSAL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74519627"/>
                  </a:ext>
                </a:extLst>
              </a:tr>
              <a:tr h="2014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 SHISHIRA </a:t>
                      </a:r>
                      <a:r>
                        <a:rPr lang="en-US" sz="1100" u="none" strike="noStrike" dirty="0">
                          <a:effectLst/>
                        </a:rPr>
                        <a:t>BHAT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77803167"/>
                  </a:ext>
                </a:extLst>
              </a:tr>
              <a:tr h="2014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 SANATAN </a:t>
                      </a:r>
                      <a:r>
                        <a:rPr lang="en-US" sz="1100" u="none" strike="noStrike" dirty="0">
                          <a:effectLst/>
                        </a:rPr>
                        <a:t>GOYAL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3443885"/>
                  </a:ext>
                </a:extLst>
              </a:tr>
              <a:tr h="2014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4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 AVYUKTA </a:t>
                      </a:r>
                      <a:r>
                        <a:rPr lang="en-US" sz="1100" u="none" strike="noStrike" dirty="0">
                          <a:effectLst/>
                        </a:rPr>
                        <a:t>DINESH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286263"/>
                  </a:ext>
                </a:extLst>
              </a:tr>
              <a:tr h="2014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 AVISHI </a:t>
                      </a:r>
                      <a:r>
                        <a:rPr lang="en-US" sz="1100" u="none" strike="noStrike" dirty="0">
                          <a:effectLst/>
                        </a:rPr>
                        <a:t>GUPTA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71968291"/>
                  </a:ext>
                </a:extLst>
              </a:tr>
              <a:tr h="2014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 KAJAL </a:t>
                      </a:r>
                      <a:r>
                        <a:rPr lang="en-US" sz="1100" u="none" strike="noStrike" dirty="0">
                          <a:effectLst/>
                        </a:rPr>
                        <a:t>SUDHIR CHAUDHARI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99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910017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5377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464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</TotalTime>
  <Words>414</Words>
  <Application>Microsoft Office PowerPoint</Application>
  <PresentationFormat>Widescreen</PresentationFormat>
  <Paragraphs>181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Chhavi Garg</dc:creator>
  <cp:lastModifiedBy>Admin</cp:lastModifiedBy>
  <cp:revision>28</cp:revision>
  <dcterms:created xsi:type="dcterms:W3CDTF">2025-05-13T15:54:24Z</dcterms:created>
  <dcterms:modified xsi:type="dcterms:W3CDTF">2025-09-08T04:36:43Z</dcterms:modified>
</cp:coreProperties>
</file>